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63" r:id="rId4"/>
    <p:sldId id="258" r:id="rId5"/>
    <p:sldId id="267" r:id="rId6"/>
    <p:sldId id="260" r:id="rId7"/>
    <p:sldId id="261" r:id="rId8"/>
    <p:sldId id="262" r:id="rId9"/>
    <p:sldId id="264" r:id="rId10"/>
    <p:sldId id="265" r:id="rId11"/>
    <p:sldId id="266" r:id="rId12"/>
    <p:sldId id="259" r:id="rId13"/>
    <p:sldId id="268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76" d="100"/>
          <a:sy n="76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38100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cat>
            <c:strRef>
              <c:f>Sheet1!$A$2:$A$10</c:f>
              <c:strCache>
                <c:ptCount val="9"/>
                <c:pt idx="0">
                  <c:v>pre-2012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strCache>
            </c:strRef>
          </c:cat>
          <c:val>
            <c:numRef>
              <c:f>Sheet1!$B$2:$B$10</c:f>
              <c:numCache>
                <c:formatCode>"$"#,##0</c:formatCode>
                <c:ptCount val="9"/>
                <c:pt idx="0">
                  <c:v>37746394</c:v>
                </c:pt>
                <c:pt idx="1">
                  <c:v>27974542</c:v>
                </c:pt>
                <c:pt idx="2">
                  <c:v>17700335</c:v>
                </c:pt>
                <c:pt idx="3">
                  <c:v>12399241</c:v>
                </c:pt>
                <c:pt idx="4">
                  <c:v>13004721</c:v>
                </c:pt>
                <c:pt idx="5">
                  <c:v>10617263</c:v>
                </c:pt>
                <c:pt idx="6">
                  <c:v>3767818</c:v>
                </c:pt>
                <c:pt idx="7">
                  <c:v>2223083</c:v>
                </c:pt>
                <c:pt idx="8">
                  <c:v>1229696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E70-4BF7-A707-FD10AC4164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0683224"/>
        <c:axId val="410684208"/>
      </c:lineChart>
      <c:catAx>
        <c:axId val="410683224"/>
        <c:scaling>
          <c:orientation val="minMax"/>
        </c:scaling>
        <c:delete val="0"/>
        <c:axPos val="b"/>
        <c:numFmt formatCode="m/d/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684208"/>
        <c:crosses val="autoZero"/>
        <c:auto val="1"/>
        <c:lblAlgn val="ctr"/>
        <c:lblOffset val="100"/>
        <c:noMultiLvlLbl val="0"/>
      </c:catAx>
      <c:valAx>
        <c:axId val="410684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Unfunded</a:t>
                </a:r>
              </a:p>
            </c:rich>
          </c:tx>
          <c:layout>
            <c:manualLayout>
              <c:xMode val="edge"/>
              <c:yMode val="edge"/>
              <c:x val="2.9296136708077364E-3"/>
              <c:y val="0.191861622967232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683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38100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cat>
            <c:strRef>
              <c:f>Sheet1!$A$2:$A$10</c:f>
              <c:strCache>
                <c:ptCount val="9"/>
                <c:pt idx="0">
                  <c:v>pre-2012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strCache>
            </c:strRef>
          </c:cat>
          <c:val>
            <c:numRef>
              <c:f>Sheet1!$B$2:$B$10</c:f>
              <c:numCache>
                <c:formatCode>"$"#,##0</c:formatCode>
                <c:ptCount val="9"/>
                <c:pt idx="0">
                  <c:v>37746394</c:v>
                </c:pt>
                <c:pt idx="1">
                  <c:v>27974542</c:v>
                </c:pt>
                <c:pt idx="2">
                  <c:v>17700335</c:v>
                </c:pt>
                <c:pt idx="3">
                  <c:v>12399241</c:v>
                </c:pt>
                <c:pt idx="4">
                  <c:v>13004721</c:v>
                </c:pt>
                <c:pt idx="5">
                  <c:v>10617263</c:v>
                </c:pt>
                <c:pt idx="6">
                  <c:v>3767818</c:v>
                </c:pt>
                <c:pt idx="7">
                  <c:v>2223083</c:v>
                </c:pt>
                <c:pt idx="8">
                  <c:v>1229696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E70-4BF7-A707-FD10AC4164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0683224"/>
        <c:axId val="410684208"/>
      </c:lineChart>
      <c:catAx>
        <c:axId val="410683224"/>
        <c:scaling>
          <c:orientation val="minMax"/>
        </c:scaling>
        <c:delete val="0"/>
        <c:axPos val="b"/>
        <c:numFmt formatCode="m/d/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684208"/>
        <c:crosses val="autoZero"/>
        <c:auto val="1"/>
        <c:lblAlgn val="ctr"/>
        <c:lblOffset val="100"/>
        <c:noMultiLvlLbl val="0"/>
      </c:catAx>
      <c:valAx>
        <c:axId val="410684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Unfunded</a:t>
                </a:r>
              </a:p>
            </c:rich>
          </c:tx>
          <c:layout>
            <c:manualLayout>
              <c:xMode val="edge"/>
              <c:yMode val="edge"/>
              <c:x val="2.9296136708077364E-3"/>
              <c:y val="0.191861622967232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683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0.20123</cdr:x>
      <cdr:y>0.02192</cdr:y>
    </cdr:from>
    <cdr:to>
      <cdr:x>0.33314</cdr:x>
      <cdr:y>0.14707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CB9BF0C-B4C8-479B-BED1-34890E2F2C86}"/>
            </a:ext>
          </a:extLst>
        </cdr:cNvPr>
        <cdr:cNvSpPr txBox="1"/>
      </cdr:nvSpPr>
      <cdr:spPr>
        <a:xfrm xmlns:a="http://schemas.openxmlformats.org/drawingml/2006/main">
          <a:off x="2116051" y="81023"/>
          <a:ext cx="1387190" cy="4625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dirty="0">
              <a:solidFill>
                <a:schemeClr val="tx1"/>
              </a:solidFill>
            </a:rPr>
            <a:t>$37M</a:t>
          </a:r>
        </a:p>
      </cdr:txBody>
    </cdr:sp>
  </cdr:relSizeAnchor>
  <cdr:relSizeAnchor xmlns:cdr="http://schemas.openxmlformats.org/drawingml/2006/chartDrawing">
    <cdr:from>
      <cdr:x>0.86662</cdr:x>
      <cdr:y>0.5783</cdr:y>
    </cdr:from>
    <cdr:to>
      <cdr:x>0.98564</cdr:x>
      <cdr:y>0.70358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4156DEBE-946B-4A9F-A945-5962E1E219A1}"/>
            </a:ext>
          </a:extLst>
        </cdr:cNvPr>
        <cdr:cNvSpPr txBox="1"/>
      </cdr:nvSpPr>
      <cdr:spPr>
        <a:xfrm xmlns:a="http://schemas.openxmlformats.org/drawingml/2006/main">
          <a:off x="9113131" y="2137217"/>
          <a:ext cx="1251593" cy="462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dirty="0">
              <a:solidFill>
                <a:schemeClr val="tx1"/>
              </a:solidFill>
            </a:rPr>
            <a:t>$1.2M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0.20123</cdr:x>
      <cdr:y>0.02192</cdr:y>
    </cdr:from>
    <cdr:to>
      <cdr:x>0.33314</cdr:x>
      <cdr:y>0.14707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CB9BF0C-B4C8-479B-BED1-34890E2F2C86}"/>
            </a:ext>
          </a:extLst>
        </cdr:cNvPr>
        <cdr:cNvSpPr txBox="1"/>
      </cdr:nvSpPr>
      <cdr:spPr>
        <a:xfrm xmlns:a="http://schemas.openxmlformats.org/drawingml/2006/main">
          <a:off x="2116051" y="81023"/>
          <a:ext cx="1387190" cy="4625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dirty="0">
              <a:solidFill>
                <a:schemeClr val="tx1"/>
              </a:solidFill>
            </a:rPr>
            <a:t>$37M</a:t>
          </a:r>
        </a:p>
      </cdr:txBody>
    </cdr:sp>
  </cdr:relSizeAnchor>
  <cdr:relSizeAnchor xmlns:cdr="http://schemas.openxmlformats.org/drawingml/2006/chartDrawing">
    <cdr:from>
      <cdr:x>0.86662</cdr:x>
      <cdr:y>0.5783</cdr:y>
    </cdr:from>
    <cdr:to>
      <cdr:x>0.98564</cdr:x>
      <cdr:y>0.70358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4156DEBE-946B-4A9F-A945-5962E1E219A1}"/>
            </a:ext>
          </a:extLst>
        </cdr:cNvPr>
        <cdr:cNvSpPr txBox="1"/>
      </cdr:nvSpPr>
      <cdr:spPr>
        <a:xfrm xmlns:a="http://schemas.openxmlformats.org/drawingml/2006/main">
          <a:off x="9113131" y="2137217"/>
          <a:ext cx="1251593" cy="462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dirty="0">
              <a:solidFill>
                <a:schemeClr val="tx1"/>
              </a:solidFill>
            </a:rPr>
            <a:t>$1.2M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51DD-0142-47CC-9CB6-C3445122B1E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269D-474C-4687-B4E7-79635E271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86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51DD-0142-47CC-9CB6-C3445122B1E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269D-474C-4687-B4E7-79635E271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71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51DD-0142-47CC-9CB6-C3445122B1E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269D-474C-4687-B4E7-79635E271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1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51DD-0142-47CC-9CB6-C3445122B1E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269D-474C-4687-B4E7-79635E2716F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186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51DD-0142-47CC-9CB6-C3445122B1E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269D-474C-4687-B4E7-79635E271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99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51DD-0142-47CC-9CB6-C3445122B1E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269D-474C-4687-B4E7-79635E271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16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51DD-0142-47CC-9CB6-C3445122B1E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269D-474C-4687-B4E7-79635E271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89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51DD-0142-47CC-9CB6-C3445122B1E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269D-474C-4687-B4E7-79635E271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79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51DD-0142-47CC-9CB6-C3445122B1E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269D-474C-4687-B4E7-79635E271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04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51DD-0142-47CC-9CB6-C3445122B1E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269D-474C-4687-B4E7-79635E271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51DD-0142-47CC-9CB6-C3445122B1E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269D-474C-4687-B4E7-79635E271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17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51DD-0142-47CC-9CB6-C3445122B1E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269D-474C-4687-B4E7-79635E271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06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51DD-0142-47CC-9CB6-C3445122B1E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269D-474C-4687-B4E7-79635E271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7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51DD-0142-47CC-9CB6-C3445122B1E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269D-474C-4687-B4E7-79635E271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73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51DD-0142-47CC-9CB6-C3445122B1E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269D-474C-4687-B4E7-79635E271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11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51DD-0142-47CC-9CB6-C3445122B1E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269D-474C-4687-B4E7-79635E271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6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E51DD-0142-47CC-9CB6-C3445122B1E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269D-474C-4687-B4E7-79635E271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20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E51DD-0142-47CC-9CB6-C3445122B1E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1269D-474C-4687-B4E7-79635E271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0397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6FC5C-3069-4256-A900-BFD5BED902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Reducing O.P.E.B. Liability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38426C-166F-43BB-AFC7-294C33192F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TOOLS to insure you can pay for your health insurance promises</a:t>
            </a:r>
          </a:p>
        </p:txBody>
      </p:sp>
    </p:spTree>
    <p:extLst>
      <p:ext uri="{BB962C8B-B14F-4D97-AF65-F5344CB8AC3E}">
        <p14:creationId xmlns:p14="http://schemas.microsoft.com/office/powerpoint/2010/main" val="74458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916A6-E5E5-4D69-B3E0-D32DE4794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Plan Design </a:t>
            </a:r>
            <a:br>
              <a:rPr lang="en-US" dirty="0"/>
            </a:br>
            <a:r>
              <a:rPr lang="en-US" dirty="0"/>
              <a:t>United American-Medicare Supplement (2013)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1B9C8-E32F-44C5-A3D8-4A0F8B37B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Blue Cross 			$1,148.22 single	$2,296.44 2 person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United American 			$386.21 single 	$772.42 2 person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Reduced annual premium by 66% $270,000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Reduced OPEB Liability by $3.2 million – 8.5% of total liability</a:t>
            </a:r>
          </a:p>
        </p:txBody>
      </p:sp>
    </p:spTree>
    <p:extLst>
      <p:ext uri="{BB962C8B-B14F-4D97-AF65-F5344CB8AC3E}">
        <p14:creationId xmlns:p14="http://schemas.microsoft.com/office/powerpoint/2010/main" val="446019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46562-0170-43D0-9FA8-31CA77E9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Design – No “Frills” (2017)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32192-1A8B-4515-9F63-34AD83CCE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Replaced Retiree Dental coverage with one-time Stipend </a:t>
            </a:r>
          </a:p>
          <a:p>
            <a:r>
              <a:rPr lang="en-US" dirty="0"/>
              <a:t>Less than 15 years of service - $3,000 in H.C.S.P.</a:t>
            </a:r>
          </a:p>
          <a:p>
            <a:r>
              <a:rPr lang="en-US" dirty="0"/>
              <a:t>15 years or more - $5,000</a:t>
            </a:r>
          </a:p>
          <a:p>
            <a:r>
              <a:rPr lang="en-US" dirty="0"/>
              <a:t>Eliminated Prescription Drug (Part B) Reimbursement</a:t>
            </a:r>
          </a:p>
          <a:p>
            <a:r>
              <a:rPr lang="en-US" dirty="0"/>
              <a:t>“Give and Take” improved optical benefit with slightly higher premium</a:t>
            </a:r>
          </a:p>
        </p:txBody>
      </p:sp>
    </p:spTree>
    <p:extLst>
      <p:ext uri="{BB962C8B-B14F-4D97-AF65-F5344CB8AC3E}">
        <p14:creationId xmlns:p14="http://schemas.microsoft.com/office/powerpoint/2010/main" val="1617671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1E938-8A5F-4B9D-8CB3-BC24E171F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Contributions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200ABD4-11A9-4C7B-8DC9-A7ECF4DF73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3203707"/>
              </p:ext>
            </p:extLst>
          </p:nvPr>
        </p:nvGraphicFramePr>
        <p:xfrm>
          <a:off x="914400" y="2095500"/>
          <a:ext cx="10353674" cy="37084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176837">
                  <a:extLst>
                    <a:ext uri="{9D8B030D-6E8A-4147-A177-3AD203B41FA5}">
                      <a16:colId xmlns:a16="http://schemas.microsoft.com/office/drawing/2014/main" val="666271501"/>
                    </a:ext>
                  </a:extLst>
                </a:gridCol>
                <a:gridCol w="5176837">
                  <a:extLst>
                    <a:ext uri="{9D8B030D-6E8A-4147-A177-3AD203B41FA5}">
                      <a16:colId xmlns:a16="http://schemas.microsoft.com/office/drawing/2014/main" val="29586991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Year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Contribution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528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$292,494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2335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$309,007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3353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$121,095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3721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$116,387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124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$193,685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46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$455,503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8149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$501,210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9574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dbl" strike="noStrike" baseline="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$349,314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9952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$2,338,695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0838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223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04409-5E67-4D99-8AB3-2160B9354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Northville’s experience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9D07622-1804-4307-961B-4C49D5D3BC0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52354" y="2095500"/>
          <a:ext cx="10515721" cy="369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8579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04409-5E67-4D99-8AB3-2160B9354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Northville’s experience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9D07622-1804-4307-961B-4C49D5D3BC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664833"/>
              </p:ext>
            </p:extLst>
          </p:nvPr>
        </p:nvGraphicFramePr>
        <p:xfrm>
          <a:off x="752354" y="2095500"/>
          <a:ext cx="10515721" cy="369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7665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F09B1-9A50-4CF4-AC1D-006B0D4F0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the Stage</a:t>
            </a:r>
            <a:br>
              <a:rPr lang="en-US"/>
            </a:br>
            <a:r>
              <a:rPr lang="en-US"/>
              <a:t>“we’re </a:t>
            </a:r>
            <a:r>
              <a:rPr lang="en-US" dirty="0"/>
              <a:t>in </a:t>
            </a:r>
            <a:r>
              <a:rPr lang="en-US"/>
              <a:t>this together”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AA99CDA-B90A-4192-854E-266751A87E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854744" y="2387455"/>
            <a:ext cx="4688074" cy="3615070"/>
          </a:xfrm>
        </p:spPr>
      </p:pic>
    </p:spTree>
    <p:extLst>
      <p:ext uri="{BB962C8B-B14F-4D97-AF65-F5344CB8AC3E}">
        <p14:creationId xmlns:p14="http://schemas.microsoft.com/office/powerpoint/2010/main" val="158349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5D6AC46-AC76-4A72-B728-B076D3BF6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in the Toolbox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967AC11-6127-433A-92F0-5BF441EA9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Extra Contributions</a:t>
            </a:r>
          </a:p>
          <a:p>
            <a:r>
              <a:rPr lang="en-US" dirty="0"/>
              <a:t>Generous </a:t>
            </a:r>
            <a:r>
              <a:rPr lang="en-US" dirty="0" err="1"/>
              <a:t>Opt</a:t>
            </a:r>
            <a:r>
              <a:rPr lang="en-US" dirty="0"/>
              <a:t> – Out Program</a:t>
            </a:r>
          </a:p>
          <a:p>
            <a:r>
              <a:rPr lang="en-US" dirty="0"/>
              <a:t>“Trenton” Clause</a:t>
            </a:r>
          </a:p>
          <a:p>
            <a:r>
              <a:rPr lang="en-US" dirty="0"/>
              <a:t>Two Tiering</a:t>
            </a:r>
          </a:p>
          <a:p>
            <a:r>
              <a:rPr lang="en-US" dirty="0"/>
              <a:t>Check the Math</a:t>
            </a:r>
          </a:p>
          <a:p>
            <a:r>
              <a:rPr lang="en-US" dirty="0"/>
              <a:t>Cost Sharing</a:t>
            </a:r>
          </a:p>
          <a:p>
            <a:r>
              <a:rPr lang="en-US" dirty="0"/>
              <a:t>Plan Design (Find a great agent </a:t>
            </a:r>
            <a:r>
              <a:rPr lang="en-US"/>
              <a:t>of record!)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110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48C02-B3FB-45E4-9699-268E401F6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Generous </a:t>
            </a:r>
            <a:r>
              <a:rPr lang="en-US"/>
              <a:t>Opt–</a:t>
            </a:r>
            <a:r>
              <a:rPr lang="en-US" dirty="0"/>
              <a:t>Out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1B252-3317-4587-8954-EEBFCBD61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Payment – 50% of City share of premium – capped at $650/month</a:t>
            </a:r>
          </a:p>
          <a:p>
            <a:r>
              <a:rPr lang="en-US" dirty="0"/>
              <a:t>25% of actives and 47% of retirees elect to take opt-out payment</a:t>
            </a:r>
          </a:p>
        </p:txBody>
      </p:sp>
    </p:spTree>
    <p:extLst>
      <p:ext uri="{BB962C8B-B14F-4D97-AF65-F5344CB8AC3E}">
        <p14:creationId xmlns:p14="http://schemas.microsoft.com/office/powerpoint/2010/main" val="3328415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7481F-CC57-44FB-AF5D-0C2B0117B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Trenton Clause (2004)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4E627-BB9D-40DA-8738-226D0D3B5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“The level of future medical or prescription drug insurance coverage for pre-Medicare retirees shall be modified to be identical to that provided to employees under subsequent collective bargaining agreements”</a:t>
            </a:r>
          </a:p>
        </p:txBody>
      </p:sp>
    </p:spTree>
    <p:extLst>
      <p:ext uri="{BB962C8B-B14F-4D97-AF65-F5344CB8AC3E}">
        <p14:creationId xmlns:p14="http://schemas.microsoft.com/office/powerpoint/2010/main" val="2287685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EC646-4C08-4F79-86E7-8453F6DDF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(or three) Tiering (2008)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2E573-F320-4668-B45E-80CDA134F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Retiree health insurance eliminated for employees hired after 2008</a:t>
            </a:r>
          </a:p>
          <a:p>
            <a:r>
              <a:rPr lang="en-US" dirty="0"/>
              <a:t>Replace with Health Care Savings Plan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66498F-DCDB-4618-A3D8-503A35DF1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470" y="3621704"/>
            <a:ext cx="8486563" cy="216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773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877BA-6885-4D9D-8D33-601218434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the Math!!! (2012)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B6787-D500-47B9-9D86-F45587B8B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all actuarial assumptions – especially projected premiums for retirees</a:t>
            </a:r>
          </a:p>
          <a:p>
            <a:r>
              <a:rPr lang="en-US" dirty="0"/>
              <a:t>When we corrected our report with accurate retiree premiums, we reduced our unfunded liability by $9.8 million (26%)</a:t>
            </a:r>
          </a:p>
        </p:txBody>
      </p:sp>
    </p:spTree>
    <p:extLst>
      <p:ext uri="{BB962C8B-B14F-4D97-AF65-F5344CB8AC3E}">
        <p14:creationId xmlns:p14="http://schemas.microsoft.com/office/powerpoint/2010/main" val="3474654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321E1-8930-49F0-99C2-7E6EFD295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Sharing (2013)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E1A51-13F0-4113-91F2-E37A43FD1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City opted 80/20 cost share (actives only) to comply with EVIP 			HCSP Contribution - Single:  $,2,400 2P/Family: $4,800</a:t>
            </a:r>
          </a:p>
          <a:p>
            <a:r>
              <a:rPr lang="en-US" dirty="0"/>
              <a:t>“Trenton” Clause – Retirees get same coverage as active employees</a:t>
            </a:r>
          </a:p>
          <a:p>
            <a:r>
              <a:rPr lang="en-US" dirty="0"/>
              <a:t>“Skin in the game” – employee paying 20% makes it easier to negotiate changes</a:t>
            </a:r>
          </a:p>
          <a:p>
            <a:r>
              <a:rPr lang="en-US" dirty="0"/>
              <a:t>Right to transfer employees to “substantially equal coverage.”</a:t>
            </a:r>
          </a:p>
        </p:txBody>
      </p:sp>
    </p:spTree>
    <p:extLst>
      <p:ext uri="{BB962C8B-B14F-4D97-AF65-F5344CB8AC3E}">
        <p14:creationId xmlns:p14="http://schemas.microsoft.com/office/powerpoint/2010/main" val="903897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721</TotalTime>
  <Words>432</Words>
  <Application>Microsoft Office PowerPoint</Application>
  <PresentationFormat>Widescreen</PresentationFormat>
  <Paragraphs>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Bookman Old Style</vt:lpstr>
      <vt:lpstr>Rockwell</vt:lpstr>
      <vt:lpstr>Damask</vt:lpstr>
      <vt:lpstr>Reducing O.P.E.B. Liability</vt:lpstr>
      <vt:lpstr>Northville’s experience</vt:lpstr>
      <vt:lpstr>Set the Stage “we’re in this together”</vt:lpstr>
      <vt:lpstr>TOOLS in the Toolbox</vt:lpstr>
      <vt:lpstr>Generous Opt–Out Program</vt:lpstr>
      <vt:lpstr>Trenton Clause (2004)</vt:lpstr>
      <vt:lpstr>Two (or three) Tiering (2008)</vt:lpstr>
      <vt:lpstr>Check the Math!!! (2012)</vt:lpstr>
      <vt:lpstr>Cost Sharing (2013)</vt:lpstr>
      <vt:lpstr>Plan Design  United American-Medicare Supplement (2013)</vt:lpstr>
      <vt:lpstr>Plan Design – No “Frills” (2017)</vt:lpstr>
      <vt:lpstr>Extra Contributions</vt:lpstr>
      <vt:lpstr>Northville’s experience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O.P.E.B. Liability</dc:title>
  <dc:creator>Patrick Sullivan</dc:creator>
  <cp:lastModifiedBy>Kristen Wozniak</cp:lastModifiedBy>
  <cp:revision>33</cp:revision>
  <cp:lastPrinted>2020-07-29T18:17:08Z</cp:lastPrinted>
  <dcterms:created xsi:type="dcterms:W3CDTF">2020-07-24T14:37:05Z</dcterms:created>
  <dcterms:modified xsi:type="dcterms:W3CDTF">2020-08-07T19:10:12Z</dcterms:modified>
</cp:coreProperties>
</file>