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9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722" autoAdjust="0"/>
    <p:restoredTop sz="94660"/>
  </p:normalViewPr>
  <p:slideViewPr>
    <p:cSldViewPr snapToGrid="0">
      <p:cViewPr>
        <p:scale>
          <a:sx n="101" d="100"/>
          <a:sy n="101" d="100"/>
        </p:scale>
        <p:origin x="69" y="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B7A3F-8D2A-406F-8EEF-77311AF1E9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4930B6-357C-4871-BE71-0700DF867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33556-C206-405C-A26C-B54DBD6FC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AB5A-160C-4D5D-8961-A943AE8F5BB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0EB54-FB19-4A32-81C4-3B87856F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489CC-272B-4D43-A2FC-9D5559556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8F54-40B3-4499-A5A2-E4151BA56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3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CE1F9-8873-4443-90B3-91EF42A2D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F88D37-3BF6-4923-91B4-D2C1057C3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9E859-BD2F-44C1-B6ED-F70C38CF5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AB5A-160C-4D5D-8961-A943AE8F5BB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AF7B5-EA7D-4BB5-A589-D95C9FFE5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C485C-63BB-420B-B6E8-C72314CE5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8F54-40B3-4499-A5A2-E4151BA56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6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27F6BF-4476-4919-985D-AD308158E9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343A76-D4E1-4DCE-8C50-86FEE2878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FA518-C7C6-4C86-878F-082C9A1C3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AB5A-160C-4D5D-8961-A943AE8F5BB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C51A1-E559-4304-9C02-113F045CB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29014-E678-49F5-924F-1316A541A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8F54-40B3-4499-A5A2-E4151BA56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33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D8ACD-56E1-4075-AA91-81E25DB19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0FE49-86AE-40E8-BA41-BB2CC7094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CF334-582F-4905-AD5E-269EE7281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AB5A-160C-4D5D-8961-A943AE8F5BB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016A1-5526-4D38-A362-2597BD530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5E439-F2D5-4867-967E-2CF540D24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8F54-40B3-4499-A5A2-E4151BA56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5B804-0941-4FA7-A6AD-331D4AF15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6910A4-4850-458D-A206-FD2C1BFED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AEFB6-CA40-4D30-8978-71FC38AF1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AB5A-160C-4D5D-8961-A943AE8F5BB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B2A1E-55C8-42AD-8C32-8D16EE8CD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661D7-4AE1-4199-B4FC-474B63BF4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8F54-40B3-4499-A5A2-E4151BA56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99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ADF44-AA26-4FD7-90E3-3ECB5842B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BCDC7-047F-4EAC-8009-C0A7139D54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CDC923-5822-43B5-BD28-4210DB6179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32E489-C42A-459B-95F1-A756941B3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AB5A-160C-4D5D-8961-A943AE8F5BB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77CE4E-5F00-4D18-9A96-9BE304A85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3D3AE-1F81-4855-BB92-812E92390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8F54-40B3-4499-A5A2-E4151BA56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64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6D5B3-2C2C-47BF-938C-1EC0EE584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4C787C-32C8-4D49-8E9E-324B30DA6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AF94ED-AD6B-4573-AEE3-194B461E9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1A2503-702B-4443-A5F4-2A006F3833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FC43F5-4E5A-4BF9-B67E-A597C9A954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096789-CFA6-43AD-863E-C374F0DB1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AB5A-160C-4D5D-8961-A943AE8F5BB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0AC41E-89BC-485F-981C-B2FD6F23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CB7F42-DFE0-477F-A575-3605B170B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8F54-40B3-4499-A5A2-E4151BA56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AC6D3-6377-4E38-B128-76D085E04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561C16-4583-4149-9894-B04B4F6C9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AB5A-160C-4D5D-8961-A943AE8F5BB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90C553-EF75-447C-A6C7-F1E9FF6E5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10035E-5AD4-4317-B5A4-20A916784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8F54-40B3-4499-A5A2-E4151BA56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4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68C558-82CA-46C9-84B6-8A30B4992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AB5A-160C-4D5D-8961-A943AE8F5BB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97E4A4-5C8A-44C9-AAD0-0C1BD4C5D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76C9ED-A9FD-41B0-981F-A356D3ABB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8F54-40B3-4499-A5A2-E4151BA56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7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5621C-0713-46CB-AB4B-0DE214397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9E52B-BA5D-4DB6-BB00-FFA2C6208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E10AB-8E8A-40B9-839E-6533DAE3E6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18CED-E1AA-4698-B87C-9A8D41078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AB5A-160C-4D5D-8961-A943AE8F5BB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AF6ED5-A387-4F63-A036-AD57FB37D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417021-3BAF-451E-874B-BF34F2F2A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8F54-40B3-4499-A5A2-E4151BA56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3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BB48E-A2DB-4F1F-96E5-49B5D56C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2FAD1D-9606-4FD7-96DA-6D9F9776F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342176-DFBF-46DF-B72C-86287196FA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5205F-A9D1-4BB0-B3F7-1D77B8925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AB5A-160C-4D5D-8961-A943AE8F5BB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D5A5DD-9F25-4931-97B2-080667988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88C3A-F299-4FDB-A821-D1BAAA46D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8F54-40B3-4499-A5A2-E4151BA56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65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599D87-8C0C-4D15-8167-1642C7632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7004EE-9983-4F36-BEE4-FBD4373B46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6AFD0-A3F6-424D-8364-5B1AA5641E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EAB5A-160C-4D5D-8961-A943AE8F5BB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6E0ED-1CAD-4D21-9FD2-93A2C6D38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58DEF-B7FA-4B71-9293-BD70A88F0C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D8F54-40B3-4499-A5A2-E4151BA56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2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C7249-C86C-4865-9DB8-92631A3923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78448"/>
          </a:xfrm>
        </p:spPr>
        <p:txBody>
          <a:bodyPr>
            <a:normAutofit fontScale="90000"/>
          </a:bodyPr>
          <a:lstStyle/>
          <a:p>
            <a:r>
              <a:rPr lang="en-US" dirty="0"/>
              <a:t>RETIREE HEALTH INSURANCE AFTER </a:t>
            </a:r>
            <a:r>
              <a:rPr lang="en-US" u="sng" dirty="0"/>
              <a:t>KENDZIERSKI</a:t>
            </a:r>
            <a:r>
              <a:rPr lang="en-US" dirty="0"/>
              <a:t>: IT’S NOT ALL OR NOTHING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6E71C4-46DD-4C77-832F-3E70E1330E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14147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sz="2900" dirty="0"/>
              <a:t>MICHIGAN MUNICIPAL EXECUTIVES</a:t>
            </a:r>
          </a:p>
          <a:p>
            <a:r>
              <a:rPr lang="en-US" sz="2900" dirty="0"/>
              <a:t>SUMMER INSTITUTE – July 30, 2020</a:t>
            </a:r>
          </a:p>
          <a:p>
            <a:r>
              <a:rPr lang="en-US" sz="2900" dirty="0"/>
              <a:t>Steven H. Schwartz</a:t>
            </a:r>
          </a:p>
          <a:p>
            <a:r>
              <a:rPr lang="en-US" sz="2900" dirty="0"/>
              <a:t>Steven H. Schwartz &amp; Associates, P.L.C.</a:t>
            </a:r>
          </a:p>
          <a:p>
            <a:r>
              <a:rPr lang="en-US" sz="2900" dirty="0"/>
              <a:t>33228 W. 12 Mile Road, Suite 187</a:t>
            </a:r>
          </a:p>
          <a:p>
            <a:r>
              <a:rPr lang="en-US" sz="2900" dirty="0"/>
              <a:t>(313) 590-3395</a:t>
            </a:r>
          </a:p>
          <a:p>
            <a:r>
              <a:rPr lang="en-US" sz="2900" dirty="0"/>
              <a:t>shslawyers1@outlook.com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965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E1CB3-DD43-4578-94F7-92AFAA2AC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ASSUMING A COVID RECESSION: SHOULD RETIREE HEALTH INSURANCE BE CONSIDERED?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D5B2B-3643-47DE-B450-CDB71544A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(1) will a COVID recession cause property values to drop? – 24-month time lag between assessments and effect on tax base</a:t>
            </a:r>
          </a:p>
          <a:p>
            <a:r>
              <a:rPr lang="en-US" dirty="0"/>
              <a:t>(2) will small business failures reduce commercial property tax revenue?</a:t>
            </a:r>
          </a:p>
          <a:p>
            <a:r>
              <a:rPr lang="en-US" dirty="0"/>
              <a:t>(3) will the Legislature cut state-shared revenue?</a:t>
            </a:r>
          </a:p>
          <a:p>
            <a:r>
              <a:rPr lang="en-US" dirty="0"/>
              <a:t>(4) will Congress bail out local governments?</a:t>
            </a:r>
          </a:p>
          <a:p>
            <a:r>
              <a:rPr lang="en-US" dirty="0"/>
              <a:t>(5) will the recession affect other sources of municipal income (interest income, user fees, building permits)?</a:t>
            </a:r>
          </a:p>
          <a:p>
            <a:r>
              <a:rPr lang="en-US" dirty="0"/>
              <a:t>(6) when does economic recovery start?</a:t>
            </a:r>
          </a:p>
        </p:txBody>
      </p:sp>
    </p:spTree>
    <p:extLst>
      <p:ext uri="{BB962C8B-B14F-4D97-AF65-F5344CB8AC3E}">
        <p14:creationId xmlns:p14="http://schemas.microsoft.com/office/powerpoint/2010/main" val="2083663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30474-A054-41A4-B5A5-7A79E5320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B1365-1A5B-4F51-AA3B-CB4DAD3CB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is no “once size fits all” for every community</a:t>
            </a:r>
          </a:p>
          <a:p>
            <a:r>
              <a:rPr lang="en-US" dirty="0"/>
              <a:t>Evaluate the numbers and the actuarial trends</a:t>
            </a:r>
          </a:p>
          <a:p>
            <a:r>
              <a:rPr lang="en-US" dirty="0"/>
              <a:t>Is the money going to be spent on current retirees or future retirees?</a:t>
            </a:r>
          </a:p>
          <a:p>
            <a:r>
              <a:rPr lang="en-US" dirty="0"/>
              <a:t>Careful analysis of collective bargaining agreements is required before making a change</a:t>
            </a:r>
          </a:p>
          <a:p>
            <a:r>
              <a:rPr lang="en-US" dirty="0"/>
              <a:t>What is the appropriate change to make (or is status quo appropriate)?</a:t>
            </a:r>
          </a:p>
          <a:p>
            <a:r>
              <a:rPr lang="en-US" dirty="0"/>
              <a:t>When is the appropriate time to make a change?</a:t>
            </a:r>
          </a:p>
          <a:p>
            <a:r>
              <a:rPr lang="en-US" dirty="0"/>
              <a:t>How can support from elected officials be obtained? – education and timing</a:t>
            </a:r>
          </a:p>
        </p:txBody>
      </p:sp>
    </p:spTree>
    <p:extLst>
      <p:ext uri="{BB962C8B-B14F-4D97-AF65-F5344CB8AC3E}">
        <p14:creationId xmlns:p14="http://schemas.microsoft.com/office/powerpoint/2010/main" val="155474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7A91C-9D4A-486B-836E-05AD8A7E3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MICHIGAN SUPREME COURT: </a:t>
            </a:r>
            <a:br>
              <a:rPr lang="en-US" dirty="0"/>
            </a:br>
            <a:r>
              <a:rPr lang="en-US" dirty="0"/>
              <a:t>	</a:t>
            </a:r>
            <a:r>
              <a:rPr lang="en-US" u="sng" dirty="0"/>
              <a:t>KENDZIERSKI v. MACOMB COUNTY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06CAB-553B-4188-82A7-36529F229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Before decision:  Unsettled law in both public and private sector – can the employer unilaterally change retiree health insurance benefits?</a:t>
            </a:r>
          </a:p>
          <a:p>
            <a:r>
              <a:rPr lang="en-US" dirty="0"/>
              <a:t>Settled law: Unions do not represent retirees in subsequent collective bargaining</a:t>
            </a:r>
          </a:p>
          <a:p>
            <a:r>
              <a:rPr lang="en-US" dirty="0"/>
              <a:t>Settled law: Retiree health insurance is not a right protected by the Michigan Constitution</a:t>
            </a:r>
          </a:p>
          <a:p>
            <a:r>
              <a:rPr lang="en-US" u="sng" dirty="0" err="1"/>
              <a:t>Kendzierski</a:t>
            </a:r>
            <a:r>
              <a:rPr lang="en-US" dirty="0"/>
              <a:t> case: Macomb County unilaterally changed prescription drug benefits for retirees formerly represented by AFSCME</a:t>
            </a:r>
          </a:p>
          <a:p>
            <a:r>
              <a:rPr lang="en-US" dirty="0"/>
              <a:t>Ruling:  Contractual right to retiree benefits expires with expiration of the collective bargaining agreement </a:t>
            </a:r>
            <a:r>
              <a:rPr lang="en-US" u="sng" dirty="0"/>
              <a:t>unless</a:t>
            </a:r>
            <a:r>
              <a:rPr lang="en-US" dirty="0"/>
              <a:t> there is express language that retiree health insurance is a vested lifetime benefit</a:t>
            </a:r>
          </a:p>
        </p:txBody>
      </p:sp>
    </p:spTree>
    <p:extLst>
      <p:ext uri="{BB962C8B-B14F-4D97-AF65-F5344CB8AC3E}">
        <p14:creationId xmlns:p14="http://schemas.microsoft.com/office/powerpoint/2010/main" val="3210748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22151-4F8E-45B3-927D-F792B26B3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IMPACT OF </a:t>
            </a:r>
            <a:r>
              <a:rPr lang="en-US" u="sng" dirty="0"/>
              <a:t>KENDZIERSKI</a:t>
            </a:r>
            <a:r>
              <a:rPr lang="en-US" dirty="0"/>
              <a:t>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2841A-1C14-4937-BE0C-2A43E0449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many situations, public employees may unilaterally modify retiree health insurance benefits (requires careful review of all collective bargaining agreements)</a:t>
            </a:r>
          </a:p>
          <a:p>
            <a:r>
              <a:rPr lang="en-US" dirty="0"/>
              <a:t>Unions are demanding express contract language that retiree health insurance be a lifetime vested right</a:t>
            </a:r>
          </a:p>
          <a:p>
            <a:r>
              <a:rPr lang="en-US" dirty="0"/>
              <a:t>Majority of current, active employees were not offered retiree health insurance when they were hired</a:t>
            </a:r>
          </a:p>
          <a:p>
            <a:r>
              <a:rPr lang="en-US" dirty="0"/>
              <a:t>Public employers are not rushing to eliminate or modify the retiree health insurance now provided to existing retirees</a:t>
            </a:r>
          </a:p>
          <a:p>
            <a:r>
              <a:rPr lang="en-US" dirty="0"/>
              <a:t>Michigan Court of Appeals, in a limited number of cases, has had mixed rulings on the right of public employers to modify retiree health insurance, after </a:t>
            </a:r>
            <a:r>
              <a:rPr lang="en-US" u="sng" dirty="0" err="1"/>
              <a:t>Kendzierski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681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CC105-EF40-476B-ACBF-F16DC9C70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RETIREE HEALTH</a:t>
            </a:r>
            <a:br>
              <a:rPr lang="en-US" dirty="0"/>
            </a:br>
            <a:r>
              <a:rPr lang="en-US" dirty="0"/>
              <a:t> INSURANCE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33193-C4BB-4CC3-ABB5-F1F51A047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Future liability that will continue for 30 – 50 years</a:t>
            </a:r>
          </a:p>
          <a:p>
            <a:r>
              <a:rPr lang="en-US" dirty="0"/>
              <a:t>Uncontrollable cost/based solely on health insurance premiums and claims</a:t>
            </a:r>
          </a:p>
          <a:p>
            <a:r>
              <a:rPr lang="en-US" dirty="0"/>
              <a:t>Directly affects bond rating/interest rates for borrowing</a:t>
            </a:r>
          </a:p>
          <a:p>
            <a:r>
              <a:rPr lang="en-US" dirty="0"/>
              <a:t>Reduces ability to pay for active employee staffing or capital projects</a:t>
            </a:r>
          </a:p>
          <a:p>
            <a:r>
              <a:rPr lang="en-US" dirty="0"/>
              <a:t>Reduces ability to pay wage increases for active employees</a:t>
            </a:r>
          </a:p>
          <a:p>
            <a:r>
              <a:rPr lang="en-US" dirty="0"/>
              <a:t>Requires annual actuarial report</a:t>
            </a:r>
          </a:p>
          <a:p>
            <a:r>
              <a:rPr lang="en-US" dirty="0"/>
              <a:t>Requires P.A. 202 corrective plan for certain underfunding metrics</a:t>
            </a:r>
          </a:p>
        </p:txBody>
      </p:sp>
    </p:spTree>
    <p:extLst>
      <p:ext uri="{BB962C8B-B14F-4D97-AF65-F5344CB8AC3E}">
        <p14:creationId xmlns:p14="http://schemas.microsoft.com/office/powerpoint/2010/main" val="382368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80A32-0667-4173-ACB3-B09B95855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PRACTICAL CONSIDERATIONS TO ELIMINATING/REDUCING RETIREE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9D896-BAEF-4807-8D6B-999352D28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2525"/>
            <a:ext cx="10515600" cy="4144437"/>
          </a:xfrm>
        </p:spPr>
        <p:txBody>
          <a:bodyPr/>
          <a:lstStyle/>
          <a:p>
            <a:r>
              <a:rPr lang="en-US" dirty="0"/>
              <a:t>Difficulty in explaining scope of the problem to elected officials</a:t>
            </a:r>
          </a:p>
          <a:p>
            <a:r>
              <a:rPr lang="en-US" dirty="0"/>
              <a:t>How many retirees live in the community?</a:t>
            </a:r>
          </a:p>
          <a:p>
            <a:r>
              <a:rPr lang="en-US" dirty="0"/>
              <a:t>Do “influential” retirees live in the community?</a:t>
            </a:r>
          </a:p>
          <a:p>
            <a:r>
              <a:rPr lang="en-US" dirty="0"/>
              <a:t>Select the appropriate timing to make a change/need correct economic environment</a:t>
            </a:r>
          </a:p>
          <a:p>
            <a:r>
              <a:rPr lang="en-US" dirty="0"/>
              <a:t>Are retirees now elected officials?</a:t>
            </a:r>
          </a:p>
        </p:txBody>
      </p:sp>
    </p:spTree>
    <p:extLst>
      <p:ext uri="{BB962C8B-B14F-4D97-AF65-F5344CB8AC3E}">
        <p14:creationId xmlns:p14="http://schemas.microsoft.com/office/powerpoint/2010/main" val="107343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22CBA-90D0-49C8-8CFC-15987DAF3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ALTERNATIVES TO THE “MEAT-AX”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0BC6D-39E7-487D-ABA0-4A4A025B6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Verify the accuracy of the underlying data used by the actuaries *</a:t>
            </a:r>
          </a:p>
          <a:p>
            <a:r>
              <a:rPr lang="en-US" dirty="0"/>
              <a:t>Are the actuarial assumptions reasonable?</a:t>
            </a:r>
          </a:p>
          <a:p>
            <a:r>
              <a:rPr lang="en-US" dirty="0"/>
              <a:t>Change the carrier, but maintain identical benefits *</a:t>
            </a:r>
          </a:p>
          <a:p>
            <a:r>
              <a:rPr lang="en-US" dirty="0"/>
              <a:t>“Mirroring” retiree health insurance to future changes in collective bargaining agreements *</a:t>
            </a:r>
          </a:p>
          <a:p>
            <a:r>
              <a:rPr lang="en-US" dirty="0"/>
              <a:t>Pay a stipend for waiver of retiree health insurance * </a:t>
            </a:r>
          </a:p>
          <a:p>
            <a:r>
              <a:rPr lang="en-US" dirty="0"/>
              <a:t>Seek voluntary changes, on an individual basis, for the level of benefits *</a:t>
            </a:r>
          </a:p>
        </p:txBody>
      </p:sp>
    </p:spTree>
    <p:extLst>
      <p:ext uri="{BB962C8B-B14F-4D97-AF65-F5344CB8AC3E}">
        <p14:creationId xmlns:p14="http://schemas.microsoft.com/office/powerpoint/2010/main" val="1012387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C7CD8-EB01-4B0D-BFAD-A9FB2432A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ALTERNATIVES TO THE “MEATAX” APPROACH -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0737E-5DC4-4C93-87B5-9525A24B3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the benefits and reimburse directly to the retiree (self-insure)</a:t>
            </a:r>
          </a:p>
          <a:p>
            <a:r>
              <a:rPr lang="en-US" dirty="0"/>
              <a:t>Change the benefits and put $ in an IRS-approved account for retiree health insurance</a:t>
            </a:r>
          </a:p>
          <a:p>
            <a:r>
              <a:rPr lang="en-US" dirty="0"/>
              <a:t>Evaluate providing Medical Advantage Plans instead of older Medicare Supplemental Plans</a:t>
            </a:r>
          </a:p>
          <a:p>
            <a:r>
              <a:rPr lang="en-US" dirty="0"/>
              <a:t>Evaluate options on plan design with insurance agent</a:t>
            </a:r>
          </a:p>
          <a:p>
            <a:r>
              <a:rPr lang="en-US" dirty="0"/>
              <a:t>Payment to waive coverage and move retiree to spousal coverage</a:t>
            </a:r>
          </a:p>
          <a:p>
            <a:r>
              <a:rPr lang="en-US" dirty="0"/>
              <a:t>Design plan so that Social Security is primary carrier, not municipal plan</a:t>
            </a:r>
          </a:p>
        </p:txBody>
      </p:sp>
    </p:spTree>
    <p:extLst>
      <p:ext uri="{BB962C8B-B14F-4D97-AF65-F5344CB8AC3E}">
        <p14:creationId xmlns:p14="http://schemas.microsoft.com/office/powerpoint/2010/main" val="2246782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76353-8C76-49EF-B1F1-D28CC99AF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ALTERNATIVES TO “PAY AS YOU GO”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A2876-2601-4780-8A52-0D0EE4104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Adopt a policy – allocate given amount of dollars to OPEB liability</a:t>
            </a:r>
          </a:p>
          <a:p>
            <a:r>
              <a:rPr lang="en-US" dirty="0"/>
              <a:t>Adopt a policy – allocate “excess” fund balance to OPEB liability</a:t>
            </a:r>
          </a:p>
          <a:p>
            <a:r>
              <a:rPr lang="en-US" dirty="0"/>
              <a:t>Allocate “found” money to OPEB liability</a:t>
            </a:r>
          </a:p>
          <a:p>
            <a:pPr lvl="1"/>
            <a:r>
              <a:rPr lang="en-US" sz="2800" dirty="0"/>
              <a:t> Favorable tax tribunal settlement</a:t>
            </a:r>
          </a:p>
          <a:p>
            <a:pPr lvl="1"/>
            <a:r>
              <a:rPr lang="en-US" sz="2800" dirty="0"/>
              <a:t>Property tax growth from new development</a:t>
            </a:r>
          </a:p>
          <a:p>
            <a:pPr lvl="1"/>
            <a:r>
              <a:rPr lang="en-US" sz="2800" dirty="0"/>
              <a:t>Property tax growth when tax incentives expire</a:t>
            </a:r>
          </a:p>
          <a:p>
            <a:pPr lvl="1"/>
            <a:r>
              <a:rPr lang="en-US" sz="2800" dirty="0"/>
              <a:t>Line items freed up when existing debt expire</a:t>
            </a:r>
          </a:p>
          <a:p>
            <a:pPr marL="0" lvl="1" indent="0"/>
            <a:r>
              <a:rPr lang="en-US" sz="2800" dirty="0"/>
              <a:t> Settlement of disciplinary discharge – employee waives right to claim retiree health insurance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531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3B079-14A6-4A56-903D-43A0C328D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COLLECTIVE BARGAINING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E0641-6C66-4A42-8254-74D072C79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638" y="1956721"/>
            <a:ext cx="10515600" cy="5556308"/>
          </a:xfrm>
        </p:spPr>
        <p:txBody>
          <a:bodyPr/>
          <a:lstStyle/>
          <a:p>
            <a:r>
              <a:rPr lang="en-US" dirty="0"/>
              <a:t>Is retiree health insurance replaced with health savings accounts for Tier 2 employees?</a:t>
            </a:r>
          </a:p>
          <a:p>
            <a:r>
              <a:rPr lang="en-US" dirty="0"/>
              <a:t>Is sufficient money being put away for Tier 2 employees with health savings accounts?</a:t>
            </a:r>
          </a:p>
          <a:p>
            <a:r>
              <a:rPr lang="en-US" dirty="0"/>
              <a:t>How many Tier 1 employees are left – is it enough to make a difference?</a:t>
            </a:r>
          </a:p>
          <a:p>
            <a:r>
              <a:rPr lang="en-US" dirty="0"/>
              <a:t>Unions will demand express language demanding “vested, lifetime benefit”</a:t>
            </a:r>
          </a:p>
          <a:p>
            <a:pPr lvl="1"/>
            <a:r>
              <a:rPr lang="en-US" sz="2800" dirty="0"/>
              <a:t>Potential Act 312 issue</a:t>
            </a:r>
          </a:p>
        </p:txBody>
      </p:sp>
    </p:spTree>
    <p:extLst>
      <p:ext uri="{BB962C8B-B14F-4D97-AF65-F5344CB8AC3E}">
        <p14:creationId xmlns:p14="http://schemas.microsoft.com/office/powerpoint/2010/main" val="576466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873</Words>
  <Application>Microsoft Office PowerPoint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RETIREE HEALTH INSURANCE AFTER KENDZIERSKI: IT’S NOT ALL OR NOTHING</vt:lpstr>
      <vt:lpstr>MICHIGAN SUPREME COURT:   KENDZIERSKI v. MACOMB COUNTY</vt:lpstr>
      <vt:lpstr>IMPACT OF KENDZIERSKI DECISION</vt:lpstr>
      <vt:lpstr>WHY RETIREE HEALTH  INSURANCE MATTERS</vt:lpstr>
      <vt:lpstr>PRACTICAL CONSIDERATIONS TO ELIMINATING/REDUCING RETIREE BENEFITS</vt:lpstr>
      <vt:lpstr>ALTERNATIVES TO THE “MEAT-AX” APPROACH</vt:lpstr>
      <vt:lpstr>ALTERNATIVES TO THE “MEATAX” APPROACH - CONTINUED</vt:lpstr>
      <vt:lpstr>ALTERNATIVES TO “PAY AS YOU GO”</vt:lpstr>
      <vt:lpstr>COLLECTIVE BARGAINING ISSUES</vt:lpstr>
      <vt:lpstr>ASSUMING A COVID RECESSION: SHOULD RETIREE HEALTH INSURANCE BE CONSIDERED?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RETIREE HEALTH INSURANCE AFTER KENDZIEWSKI</dc:title>
  <dc:creator>Steven Schwartz</dc:creator>
  <cp:lastModifiedBy>Steven Schwartz</cp:lastModifiedBy>
  <cp:revision>24</cp:revision>
  <dcterms:created xsi:type="dcterms:W3CDTF">2020-07-20T20:12:45Z</dcterms:created>
  <dcterms:modified xsi:type="dcterms:W3CDTF">2020-07-24T12:35:41Z</dcterms:modified>
</cp:coreProperties>
</file>