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4F05F0-BEDC-7CF2-F988-AFC103EE41F2}" v="140" dt="2020-07-28T15:56:37.261"/>
    <p1510:client id="{C25CDACB-0B18-459E-AF80-88420CADE13E}" v="233" dt="2020-07-28T15:28:33.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1" d="100"/>
          <a:sy n="111" d="100"/>
        </p:scale>
        <p:origin x="22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cs typeface="Calibri Light"/>
              </a:rPr>
              <a:t>SYSTEMIC RACISM IN POLICING</a:t>
            </a:r>
            <a:br>
              <a:rPr lang="en-US" sz="5400" b="1" dirty="0">
                <a:cs typeface="Calibri Light"/>
              </a:rPr>
            </a:br>
            <a:r>
              <a:rPr lang="en-US" sz="5400" b="1" dirty="0">
                <a:cs typeface="Calibri Light"/>
              </a:rPr>
              <a:t>HISTORY</a:t>
            </a: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pPr algn="l"/>
            <a:r>
              <a:rPr lang="en-US" sz="3200" dirty="0">
                <a:cs typeface="Calibri" panose="020F0502020204030204"/>
              </a:rPr>
              <a:t>1704 – South Carolina – Slave Patrol Established</a:t>
            </a:r>
          </a:p>
          <a:p>
            <a:pPr algn="l"/>
            <a:r>
              <a:rPr lang="en-US" sz="3200" dirty="0">
                <a:ea typeface="+mn-lt"/>
                <a:cs typeface="+mn-lt"/>
              </a:rPr>
              <a:t>The </a:t>
            </a:r>
            <a:r>
              <a:rPr lang="en-US" sz="3200" b="1" dirty="0">
                <a:ea typeface="+mn-lt"/>
                <a:cs typeface="+mn-lt"/>
              </a:rPr>
              <a:t>slave</a:t>
            </a:r>
            <a:r>
              <a:rPr lang="en-US" sz="3200" dirty="0">
                <a:ea typeface="+mn-lt"/>
                <a:cs typeface="+mn-lt"/>
              </a:rPr>
              <a:t> patrols' function was to </a:t>
            </a:r>
            <a:r>
              <a:rPr lang="en-US" sz="3200" b="1" dirty="0">
                <a:ea typeface="+mn-lt"/>
                <a:cs typeface="+mn-lt"/>
              </a:rPr>
              <a:t>police enslaved</a:t>
            </a:r>
            <a:r>
              <a:rPr lang="en-US" sz="3200" dirty="0">
                <a:ea typeface="+mn-lt"/>
                <a:cs typeface="+mn-lt"/>
              </a:rPr>
              <a:t> persons, especially runaways and who was view as defiant. They also formed river patrols to prevent escape by boat. </a:t>
            </a:r>
            <a:r>
              <a:rPr lang="en-US" sz="3200" b="1" dirty="0">
                <a:ea typeface="+mn-lt"/>
                <a:cs typeface="+mn-lt"/>
              </a:rPr>
              <a:t>Slave</a:t>
            </a:r>
            <a:r>
              <a:rPr lang="en-US" sz="3200" dirty="0">
                <a:ea typeface="+mn-lt"/>
                <a:cs typeface="+mn-lt"/>
              </a:rPr>
              <a:t> patrols were first established in South Carolina in 1704, and the idea spread throughout the colonies.</a:t>
            </a:r>
            <a:endParaRPr lang="en-US" sz="3200">
              <a:cs typeface="Calibri"/>
            </a:endParaRPr>
          </a:p>
        </p:txBody>
      </p:sp>
      <p:pic>
        <p:nvPicPr>
          <p:cNvPr id="4" name="Picture 4" descr="Slave Patrol Badge.jpg">
            <a:extLst>
              <a:ext uri="{FF2B5EF4-FFF2-40B4-BE49-F238E27FC236}">
                <a16:creationId xmlns:a16="http://schemas.microsoft.com/office/drawing/2014/main" id="{6079E623-27A0-4D71-983C-F9C49CB58F44}"/>
              </a:ext>
            </a:extLst>
          </p:cNvPr>
          <p:cNvPicPr>
            <a:picLocks noChangeAspect="1"/>
          </p:cNvPicPr>
          <p:nvPr/>
        </p:nvPicPr>
        <p:blipFill>
          <a:blip r:embed="rId2"/>
          <a:stretch>
            <a:fillRect/>
          </a:stretch>
        </p:blipFill>
        <p:spPr>
          <a:xfrm>
            <a:off x="9138249" y="1711984"/>
            <a:ext cx="2743200" cy="26289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cs typeface="Calibri Light"/>
              </a:rPr>
              <a:t>SYSTEMIC RACISM IN POICING</a:t>
            </a:r>
            <a:br>
              <a:rPr lang="en-US" sz="5400" b="1" dirty="0">
                <a:cs typeface="Calibri Light"/>
              </a:rPr>
            </a:br>
            <a:r>
              <a:rPr lang="en-US" sz="5400" b="1" dirty="0">
                <a:cs typeface="Calibri Light"/>
              </a:rPr>
              <a:t>HISTORY</a:t>
            </a: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pPr algn="l"/>
            <a:r>
              <a:rPr lang="en-US" sz="3200" dirty="0">
                <a:cs typeface="Calibri" panose="020F0502020204030204"/>
              </a:rPr>
              <a:t>1893 – Detroit – First Black Police Officer</a:t>
            </a:r>
          </a:p>
          <a:p>
            <a:pPr algn="l"/>
            <a:endParaRPr lang="en-US" sz="3200" dirty="0">
              <a:ea typeface="+mn-lt"/>
              <a:cs typeface="+mn-lt"/>
            </a:endParaRPr>
          </a:p>
          <a:p>
            <a:pPr algn="l"/>
            <a:r>
              <a:rPr lang="en-US" sz="3200" dirty="0">
                <a:ea typeface="+mn-lt"/>
                <a:cs typeface="+mn-lt"/>
              </a:rPr>
              <a:t>The Detroit Police Department embraced innovation and change in the late 19th and early 20th centuries. In 1893, L.T. Toliver became the city’s first African American police officer. </a:t>
            </a:r>
            <a:endParaRPr lang="en-US" dirty="0"/>
          </a:p>
        </p:txBody>
      </p:sp>
      <p:pic>
        <p:nvPicPr>
          <p:cNvPr id="6" name="Picture 6" descr="Detroit Badge.png">
            <a:extLst>
              <a:ext uri="{FF2B5EF4-FFF2-40B4-BE49-F238E27FC236}">
                <a16:creationId xmlns:a16="http://schemas.microsoft.com/office/drawing/2014/main" id="{B412EBC4-4CBD-4721-9E37-3A7DB8D6D3C7}"/>
              </a:ext>
            </a:extLst>
          </p:cNvPr>
          <p:cNvPicPr>
            <a:picLocks noChangeAspect="1"/>
          </p:cNvPicPr>
          <p:nvPr/>
        </p:nvPicPr>
        <p:blipFill>
          <a:blip r:embed="rId2"/>
          <a:stretch>
            <a:fillRect/>
          </a:stretch>
        </p:blipFill>
        <p:spPr>
          <a:xfrm>
            <a:off x="9319224" y="1707491"/>
            <a:ext cx="2381250" cy="2724150"/>
          </a:xfrm>
          <a:prstGeom prst="rect">
            <a:avLst/>
          </a:prstGeom>
        </p:spPr>
      </p:pic>
    </p:spTree>
    <p:extLst>
      <p:ext uri="{BB962C8B-B14F-4D97-AF65-F5344CB8AC3E}">
        <p14:creationId xmlns:p14="http://schemas.microsoft.com/office/powerpoint/2010/main" val="50120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b="1" dirty="0">
                <a:ea typeface="+mj-lt"/>
                <a:cs typeface="+mj-lt"/>
              </a:rPr>
              <a:t>HISTORY</a:t>
            </a:r>
            <a:endParaRPr lang="en-US" sz="5400" dirty="0">
              <a:ea typeface="+mj-lt"/>
              <a:cs typeface="+mj-lt"/>
            </a:endParaRP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pPr algn="l"/>
            <a:r>
              <a:rPr lang="en-US" sz="3200" dirty="0">
                <a:cs typeface="Calibri" panose="020F0502020204030204"/>
              </a:rPr>
              <a:t>1911 – New York City – First Black Police Officer</a:t>
            </a:r>
          </a:p>
          <a:p>
            <a:pPr algn="l"/>
            <a:endParaRPr lang="en-US" sz="3200" dirty="0">
              <a:ea typeface="+mn-lt"/>
              <a:cs typeface="+mn-lt"/>
            </a:endParaRPr>
          </a:p>
          <a:p>
            <a:pPr algn="l"/>
            <a:r>
              <a:rPr lang="en-US" sz="3200" dirty="0">
                <a:ea typeface="+mn-lt"/>
                <a:cs typeface="+mn-lt"/>
              </a:rPr>
              <a:t>Samuel Jesse Battle was the first black police officer in New York City. After attending segregated schools in North Carolina, Battle moved north, first to Connecticut, then to New York City, where he took a job as a train porter and began studying for the New York City Police Department civil service exam.</a:t>
            </a:r>
            <a:endParaRPr lang="en-US" dirty="0">
              <a:ea typeface="+mn-lt"/>
              <a:cs typeface="+mn-lt"/>
            </a:endParaRPr>
          </a:p>
        </p:txBody>
      </p:sp>
      <p:pic>
        <p:nvPicPr>
          <p:cNvPr id="5" name="Picture 5" descr="Battle.jpg">
            <a:extLst>
              <a:ext uri="{FF2B5EF4-FFF2-40B4-BE49-F238E27FC236}">
                <a16:creationId xmlns:a16="http://schemas.microsoft.com/office/drawing/2014/main" id="{364ED012-BBC9-412C-967B-C07192A4C14B}"/>
              </a:ext>
            </a:extLst>
          </p:cNvPr>
          <p:cNvPicPr>
            <a:picLocks noChangeAspect="1"/>
          </p:cNvPicPr>
          <p:nvPr/>
        </p:nvPicPr>
        <p:blipFill>
          <a:blip r:embed="rId2"/>
          <a:stretch>
            <a:fillRect/>
          </a:stretch>
        </p:blipFill>
        <p:spPr>
          <a:xfrm>
            <a:off x="9373768" y="2407938"/>
            <a:ext cx="2559708" cy="2574086"/>
          </a:xfrm>
          <a:prstGeom prst="rect">
            <a:avLst/>
          </a:prstGeom>
        </p:spPr>
      </p:pic>
    </p:spTree>
    <p:extLst>
      <p:ext uri="{BB962C8B-B14F-4D97-AF65-F5344CB8AC3E}">
        <p14:creationId xmlns:p14="http://schemas.microsoft.com/office/powerpoint/2010/main" val="1073765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b="1" dirty="0">
                <a:ea typeface="+mj-lt"/>
                <a:cs typeface="+mj-lt"/>
              </a:rPr>
              <a:t>HISTORY</a:t>
            </a:r>
            <a:endParaRPr lang="en-US" sz="5400" dirty="0">
              <a:ea typeface="+mj-lt"/>
              <a:cs typeface="+mj-lt"/>
            </a:endParaRP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pPr algn="l"/>
            <a:r>
              <a:rPr lang="en-US" sz="3200" dirty="0">
                <a:cs typeface="Calibri" panose="020F0502020204030204"/>
              </a:rPr>
              <a:t>1886 – Washington, D.C.  – First Black Police Officers</a:t>
            </a:r>
          </a:p>
          <a:p>
            <a:pPr algn="l"/>
            <a:endParaRPr lang="en-US" sz="3200" dirty="0">
              <a:ea typeface="+mn-lt"/>
              <a:cs typeface="+mn-lt"/>
            </a:endParaRPr>
          </a:p>
          <a:p>
            <a:pPr algn="l"/>
            <a:r>
              <a:rPr lang="en-US" sz="3200" dirty="0">
                <a:ea typeface="+mn-lt"/>
                <a:cs typeface="+mn-lt"/>
              </a:rPr>
              <a:t>The first Black- American Police Officers with the MPDC were Charles Tillman and Calvin Caruthers.</a:t>
            </a:r>
            <a:endParaRPr lang="en-US" dirty="0"/>
          </a:p>
        </p:txBody>
      </p:sp>
      <p:pic>
        <p:nvPicPr>
          <p:cNvPr id="4" name="Picture 5" descr="MPD Badge.png">
            <a:extLst>
              <a:ext uri="{FF2B5EF4-FFF2-40B4-BE49-F238E27FC236}">
                <a16:creationId xmlns:a16="http://schemas.microsoft.com/office/drawing/2014/main" id="{5C8B4516-4E5D-4E5E-A988-02A4DF0E19A4}"/>
              </a:ext>
            </a:extLst>
          </p:cNvPr>
          <p:cNvPicPr>
            <a:picLocks noChangeAspect="1"/>
          </p:cNvPicPr>
          <p:nvPr/>
        </p:nvPicPr>
        <p:blipFill>
          <a:blip r:embed="rId2"/>
          <a:stretch>
            <a:fillRect/>
          </a:stretch>
        </p:blipFill>
        <p:spPr>
          <a:xfrm>
            <a:off x="9320123" y="1602176"/>
            <a:ext cx="2350698" cy="2417194"/>
          </a:xfrm>
          <a:prstGeom prst="rect">
            <a:avLst/>
          </a:prstGeom>
        </p:spPr>
      </p:pic>
    </p:spTree>
    <p:extLst>
      <p:ext uri="{BB962C8B-B14F-4D97-AF65-F5344CB8AC3E}">
        <p14:creationId xmlns:p14="http://schemas.microsoft.com/office/powerpoint/2010/main" val="983152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cs typeface="Calibri Light"/>
              </a:rPr>
              <a:t>RACISM IN LAW ENFORCMENT</a:t>
            </a:r>
            <a:br>
              <a:rPr lang="en-US" sz="5400" b="1" dirty="0">
                <a:cs typeface="Calibri Light"/>
              </a:rPr>
            </a:br>
            <a:r>
              <a:rPr lang="en-US" sz="5400" b="1" dirty="0">
                <a:cs typeface="Calibri Light"/>
              </a:rPr>
              <a:t>HISTORY</a:t>
            </a: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r>
              <a:rPr lang="en-US" sz="3200" dirty="0">
                <a:cs typeface="Calibri" panose="020F0502020204030204"/>
              </a:rPr>
              <a:t>DC Police History</a:t>
            </a:r>
            <a:endParaRPr lang="en-US" dirty="0"/>
          </a:p>
          <a:p>
            <a:pPr algn="l"/>
            <a:r>
              <a:rPr lang="en-US" sz="3200" b="1" dirty="0">
                <a:latin typeface="Georgia"/>
                <a:ea typeface="+mn-lt"/>
                <a:cs typeface="+mn-lt"/>
              </a:rPr>
              <a:t>1965</a:t>
            </a:r>
            <a:r>
              <a:rPr lang="en-US" sz="3200" dirty="0">
                <a:latin typeface="Georgia"/>
                <a:ea typeface="+mn-lt"/>
                <a:cs typeface="+mn-lt"/>
              </a:rPr>
              <a:t>- The FIRST Black-American Captain with the MPDC is Owen Davis. Davis was also the first Black American to be assigned his own precinct to run.</a:t>
            </a:r>
            <a:br>
              <a:rPr lang="en-US" sz="3200" dirty="0">
                <a:latin typeface="Georgia"/>
                <a:ea typeface="+mn-lt"/>
                <a:cs typeface="+mn-lt"/>
              </a:rPr>
            </a:br>
            <a:r>
              <a:rPr lang="en-US" sz="3200" b="1" dirty="0">
                <a:latin typeface="Georgia"/>
                <a:ea typeface="+mn-lt"/>
                <a:cs typeface="+mn-lt"/>
              </a:rPr>
              <a:t>1969</a:t>
            </a:r>
            <a:r>
              <a:rPr lang="en-US" sz="3200" dirty="0">
                <a:latin typeface="Georgia"/>
                <a:ea typeface="+mn-lt"/>
                <a:cs typeface="+mn-lt"/>
              </a:rPr>
              <a:t> - Owen Davis becomes a Deputy Chief</a:t>
            </a:r>
            <a:br>
              <a:rPr lang="en-US" sz="3200" dirty="0">
                <a:latin typeface="Georgia"/>
                <a:ea typeface="+mn-lt"/>
                <a:cs typeface="+mn-lt"/>
              </a:rPr>
            </a:br>
            <a:r>
              <a:rPr lang="en-US" sz="3200" b="1" dirty="0">
                <a:latin typeface="Georgia"/>
                <a:ea typeface="+mn-lt"/>
                <a:cs typeface="+mn-lt"/>
              </a:rPr>
              <a:t>1978</a:t>
            </a:r>
            <a:r>
              <a:rPr lang="en-US" sz="3200" dirty="0">
                <a:latin typeface="Georgia"/>
                <a:ea typeface="+mn-lt"/>
                <a:cs typeface="+mn-lt"/>
              </a:rPr>
              <a:t> - The FIRST Black-American Chief of Police with the MPDC is Burtell Jefferson</a:t>
            </a:r>
            <a:endParaRPr lang="en-US">
              <a:cs typeface="Calibri"/>
            </a:endParaRPr>
          </a:p>
          <a:p>
            <a:pPr algn="l"/>
            <a:endParaRPr lang="en-US" sz="3200" dirty="0">
              <a:cs typeface="Calibri"/>
            </a:endParaRPr>
          </a:p>
        </p:txBody>
      </p:sp>
      <p:pic>
        <p:nvPicPr>
          <p:cNvPr id="4" name="Picture 5" descr="MPD Badge.png">
            <a:extLst>
              <a:ext uri="{FF2B5EF4-FFF2-40B4-BE49-F238E27FC236}">
                <a16:creationId xmlns:a16="http://schemas.microsoft.com/office/drawing/2014/main" id="{5C8B4516-4E5D-4E5E-A988-02A4DF0E19A4}"/>
              </a:ext>
            </a:extLst>
          </p:cNvPr>
          <p:cNvPicPr>
            <a:picLocks noChangeAspect="1"/>
          </p:cNvPicPr>
          <p:nvPr/>
        </p:nvPicPr>
        <p:blipFill>
          <a:blip r:embed="rId2"/>
          <a:stretch>
            <a:fillRect/>
          </a:stretch>
        </p:blipFill>
        <p:spPr>
          <a:xfrm>
            <a:off x="9320123" y="1602176"/>
            <a:ext cx="2350698" cy="2417194"/>
          </a:xfrm>
          <a:prstGeom prst="rect">
            <a:avLst/>
          </a:prstGeom>
        </p:spPr>
      </p:pic>
    </p:spTree>
    <p:extLst>
      <p:ext uri="{BB962C8B-B14F-4D97-AF65-F5344CB8AC3E}">
        <p14:creationId xmlns:p14="http://schemas.microsoft.com/office/powerpoint/2010/main" val="135093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b="1" dirty="0">
                <a:ea typeface="+mj-lt"/>
                <a:cs typeface="+mj-lt"/>
              </a:rPr>
              <a:t>HISTORY</a:t>
            </a:r>
            <a:endParaRPr lang="en-US" sz="5400" dirty="0">
              <a:ea typeface="+mj-lt"/>
              <a:cs typeface="+mj-lt"/>
            </a:endParaRPr>
          </a:p>
        </p:txBody>
      </p:sp>
      <p:sp>
        <p:nvSpPr>
          <p:cNvPr id="3" name="Subtitle 2"/>
          <p:cNvSpPr>
            <a:spLocks noGrp="1"/>
          </p:cNvSpPr>
          <p:nvPr>
            <p:ph type="subTitle" idx="1"/>
          </p:nvPr>
        </p:nvSpPr>
        <p:spPr>
          <a:xfrm>
            <a:off x="172528" y="2308076"/>
            <a:ext cx="9144000" cy="1655762"/>
          </a:xfrm>
        </p:spPr>
        <p:txBody>
          <a:bodyPr vert="horz" lIns="91440" tIns="45720" rIns="91440" bIns="45720" rtlCol="0" anchor="t">
            <a:noAutofit/>
          </a:bodyPr>
          <a:lstStyle/>
          <a:p>
            <a:pPr algn="l"/>
            <a:r>
              <a:rPr lang="en-US" sz="3200" dirty="0">
                <a:cs typeface="Calibri" panose="020F0502020204030204"/>
              </a:rPr>
              <a:t>1774 – Washington, D.C.  – First Female Black Police Officer</a:t>
            </a:r>
          </a:p>
          <a:p>
            <a:pPr algn="l"/>
            <a:endParaRPr lang="en-US" sz="3200" dirty="0">
              <a:ea typeface="+mn-lt"/>
              <a:cs typeface="+mn-lt"/>
            </a:endParaRPr>
          </a:p>
          <a:p>
            <a:pPr algn="l"/>
            <a:r>
              <a:rPr lang="en-US" sz="3200" dirty="0">
                <a:ea typeface="+mn-lt"/>
                <a:cs typeface="+mn-lt"/>
              </a:rPr>
              <a:t>First female police officer in the United States shot and killed while patrolling in the line of duty. </a:t>
            </a:r>
          </a:p>
        </p:txBody>
      </p:sp>
      <p:pic>
        <p:nvPicPr>
          <p:cNvPr id="5" name="Picture 5" descr="Gail Cobb.png">
            <a:extLst>
              <a:ext uri="{FF2B5EF4-FFF2-40B4-BE49-F238E27FC236}">
                <a16:creationId xmlns:a16="http://schemas.microsoft.com/office/drawing/2014/main" id="{2928F2D4-0C95-4664-B7D6-3C7082277AA0}"/>
              </a:ext>
            </a:extLst>
          </p:cNvPr>
          <p:cNvPicPr>
            <a:picLocks noChangeAspect="1"/>
          </p:cNvPicPr>
          <p:nvPr/>
        </p:nvPicPr>
        <p:blipFill>
          <a:blip r:embed="rId2"/>
          <a:stretch>
            <a:fillRect/>
          </a:stretch>
        </p:blipFill>
        <p:spPr>
          <a:xfrm>
            <a:off x="9677400" y="1717825"/>
            <a:ext cx="1981200" cy="2962275"/>
          </a:xfrm>
          <a:prstGeom prst="rect">
            <a:avLst/>
          </a:prstGeom>
        </p:spPr>
      </p:pic>
    </p:spTree>
    <p:extLst>
      <p:ext uri="{BB962C8B-B14F-4D97-AF65-F5344CB8AC3E}">
        <p14:creationId xmlns:p14="http://schemas.microsoft.com/office/powerpoint/2010/main" val="186196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b="1" dirty="0">
                <a:ea typeface="+mj-lt"/>
                <a:cs typeface="+mj-lt"/>
              </a:rPr>
              <a:t>HISTORY</a:t>
            </a:r>
            <a:endParaRPr lang="en-US" sz="5400" dirty="0">
              <a:ea typeface="+mj-lt"/>
              <a:cs typeface="+mj-lt"/>
            </a:endParaRPr>
          </a:p>
        </p:txBody>
      </p:sp>
      <p:sp>
        <p:nvSpPr>
          <p:cNvPr id="3" name="Subtitle 2"/>
          <p:cNvSpPr>
            <a:spLocks noGrp="1"/>
          </p:cNvSpPr>
          <p:nvPr>
            <p:ph type="subTitle" idx="1"/>
          </p:nvPr>
        </p:nvSpPr>
        <p:spPr>
          <a:xfrm>
            <a:off x="201283" y="1948642"/>
            <a:ext cx="9144000" cy="1655762"/>
          </a:xfrm>
        </p:spPr>
        <p:txBody>
          <a:bodyPr vert="horz" lIns="91440" tIns="45720" rIns="91440" bIns="45720" rtlCol="0" anchor="t">
            <a:noAutofit/>
          </a:bodyPr>
          <a:lstStyle/>
          <a:p>
            <a:r>
              <a:rPr lang="en-US" sz="3200" dirty="0">
                <a:cs typeface="Calibri" panose="020F0502020204030204"/>
              </a:rPr>
              <a:t>DC Police Today</a:t>
            </a:r>
          </a:p>
          <a:p>
            <a:pPr marL="457200" indent="-457200" algn="l">
              <a:buChar char="•"/>
            </a:pPr>
            <a:r>
              <a:rPr lang="en-US" sz="3200" dirty="0">
                <a:ea typeface="+mn-lt"/>
                <a:cs typeface="+mn-lt"/>
              </a:rPr>
              <a:t>Established 1861 (Pre-Civil War)</a:t>
            </a:r>
            <a:endParaRPr lang="en-US" dirty="0">
              <a:cs typeface="Calibri" panose="020F0502020204030204"/>
            </a:endParaRPr>
          </a:p>
          <a:p>
            <a:pPr marL="457200" indent="-457200" algn="l">
              <a:buChar char="•"/>
            </a:pPr>
            <a:r>
              <a:rPr lang="en-US" sz="3200" dirty="0">
                <a:ea typeface="+mn-lt"/>
                <a:cs typeface="+mn-lt"/>
              </a:rPr>
              <a:t>3,800 Sworn</a:t>
            </a:r>
            <a:endParaRPr lang="en-US" dirty="0">
              <a:cs typeface="Calibri" panose="020F0502020204030204"/>
            </a:endParaRPr>
          </a:p>
          <a:p>
            <a:pPr marL="457200" indent="-457200" algn="l">
              <a:buChar char="•"/>
            </a:pPr>
            <a:r>
              <a:rPr lang="en-US" sz="3200" dirty="0">
                <a:ea typeface="+mn-lt"/>
                <a:cs typeface="+mn-lt"/>
              </a:rPr>
              <a:t>34% White</a:t>
            </a:r>
            <a:endParaRPr lang="en-US" dirty="0">
              <a:cs typeface="Calibri" panose="020F0502020204030204"/>
            </a:endParaRPr>
          </a:p>
          <a:p>
            <a:pPr marL="457200" indent="-457200" algn="l">
              <a:buChar char="•"/>
            </a:pPr>
            <a:r>
              <a:rPr lang="en-US" sz="3200" dirty="0">
                <a:ea typeface="+mn-lt"/>
                <a:cs typeface="+mn-lt"/>
              </a:rPr>
              <a:t>51% African American</a:t>
            </a:r>
            <a:endParaRPr lang="en-US" dirty="0">
              <a:cs typeface="Calibri" panose="020F0502020204030204"/>
            </a:endParaRPr>
          </a:p>
          <a:p>
            <a:pPr marL="457200" indent="-457200" algn="l">
              <a:buChar char="•"/>
            </a:pPr>
            <a:r>
              <a:rPr lang="en-US" sz="3200" dirty="0">
                <a:ea typeface="+mn-lt"/>
                <a:cs typeface="+mn-lt"/>
              </a:rPr>
              <a:t>15% Asian/Latino/Other</a:t>
            </a:r>
            <a:endParaRPr lang="en-US" dirty="0">
              <a:cs typeface="Calibri" panose="020F0502020204030204"/>
            </a:endParaRPr>
          </a:p>
          <a:p>
            <a:pPr marL="457200" indent="-457200" algn="l">
              <a:buChar char="•"/>
            </a:pPr>
            <a:r>
              <a:rPr lang="en-US" sz="3200" dirty="0">
                <a:ea typeface="+mn-lt"/>
                <a:cs typeface="+mn-lt"/>
              </a:rPr>
              <a:t>77% Male</a:t>
            </a:r>
            <a:endParaRPr lang="en-US" dirty="0">
              <a:cs typeface="Calibri" panose="020F0502020204030204"/>
            </a:endParaRPr>
          </a:p>
          <a:p>
            <a:pPr marL="457200" indent="-457200" algn="l">
              <a:buChar char="•"/>
            </a:pPr>
            <a:r>
              <a:rPr lang="en-US" sz="3200" dirty="0">
                <a:ea typeface="+mn-lt"/>
                <a:cs typeface="+mn-lt"/>
              </a:rPr>
              <a:t>23% Female</a:t>
            </a:r>
            <a:endParaRPr lang="en-US" dirty="0">
              <a:cs typeface="Calibri" panose="020F0502020204030204"/>
            </a:endParaRPr>
          </a:p>
          <a:p>
            <a:pPr algn="l"/>
            <a:endParaRPr lang="en-US" sz="3200" dirty="0">
              <a:cs typeface="Calibri" panose="020F0502020204030204"/>
            </a:endParaRPr>
          </a:p>
        </p:txBody>
      </p:sp>
      <p:pic>
        <p:nvPicPr>
          <p:cNvPr id="4" name="Picture 5" descr="MPD Badge.png">
            <a:extLst>
              <a:ext uri="{FF2B5EF4-FFF2-40B4-BE49-F238E27FC236}">
                <a16:creationId xmlns:a16="http://schemas.microsoft.com/office/drawing/2014/main" id="{DB285837-E5B8-43A4-8806-0AD1998982DC}"/>
              </a:ext>
            </a:extLst>
          </p:cNvPr>
          <p:cNvPicPr>
            <a:picLocks noChangeAspect="1"/>
          </p:cNvPicPr>
          <p:nvPr/>
        </p:nvPicPr>
        <p:blipFill>
          <a:blip r:embed="rId2"/>
          <a:stretch>
            <a:fillRect/>
          </a:stretch>
        </p:blipFill>
        <p:spPr>
          <a:xfrm>
            <a:off x="8989443" y="1889724"/>
            <a:ext cx="2667000" cy="2762250"/>
          </a:xfrm>
          <a:prstGeom prst="rect">
            <a:avLst/>
          </a:prstGeom>
        </p:spPr>
      </p:pic>
    </p:spTree>
    <p:extLst>
      <p:ext uri="{BB962C8B-B14F-4D97-AF65-F5344CB8AC3E}">
        <p14:creationId xmlns:p14="http://schemas.microsoft.com/office/powerpoint/2010/main" val="83160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44769"/>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b="1" dirty="0">
                <a:ea typeface="+mj-lt"/>
                <a:cs typeface="+mj-lt"/>
              </a:rPr>
              <a:t>THE NATION TODAY</a:t>
            </a:r>
          </a:p>
        </p:txBody>
      </p:sp>
      <p:sp>
        <p:nvSpPr>
          <p:cNvPr id="3" name="Subtitle 2"/>
          <p:cNvSpPr>
            <a:spLocks noGrp="1"/>
          </p:cNvSpPr>
          <p:nvPr>
            <p:ph type="subTitle" idx="1"/>
          </p:nvPr>
        </p:nvSpPr>
        <p:spPr>
          <a:xfrm>
            <a:off x="201283" y="1948642"/>
            <a:ext cx="9144000" cy="1655762"/>
          </a:xfrm>
        </p:spPr>
        <p:txBody>
          <a:bodyPr vert="horz" lIns="91440" tIns="45720" rIns="91440" bIns="45720" rtlCol="0" anchor="t">
            <a:noAutofit/>
          </a:bodyPr>
          <a:lstStyle/>
          <a:p>
            <a:endParaRPr lang="en-US" sz="3200" dirty="0">
              <a:cs typeface="Calibri" panose="020F0502020204030204"/>
            </a:endParaRPr>
          </a:p>
          <a:p>
            <a:r>
              <a:rPr lang="en-US" sz="3200" b="1" dirty="0">
                <a:ea typeface="+mn-lt"/>
                <a:cs typeface="+mn-lt"/>
              </a:rPr>
              <a:t>In urban areas, police are consistently much whiter than the people they serve</a:t>
            </a:r>
            <a:endParaRPr lang="en-US" dirty="0"/>
          </a:p>
          <a:p>
            <a:endParaRPr lang="en-US" sz="3200" b="1" dirty="0">
              <a:cs typeface="Calibri" panose="020F0502020204030204"/>
            </a:endParaRPr>
          </a:p>
          <a:p>
            <a:r>
              <a:rPr lang="en-US" sz="3200" b="1" dirty="0">
                <a:cs typeface="Calibri" panose="020F0502020204030204"/>
              </a:rPr>
              <a:t>Washington Post – June 4, 2020</a:t>
            </a:r>
          </a:p>
          <a:p>
            <a:endParaRPr lang="en-US" sz="3200" dirty="0">
              <a:cs typeface="Calibri" panose="020F0502020204030204"/>
            </a:endParaRPr>
          </a:p>
          <a:p>
            <a:endParaRPr lang="en-US" dirty="0">
              <a:cs typeface="Calibri" panose="020F0502020204030204"/>
            </a:endParaRPr>
          </a:p>
        </p:txBody>
      </p:sp>
      <p:pic>
        <p:nvPicPr>
          <p:cNvPr id="5" name="Picture 5" descr="MLK.jpg">
            <a:extLst>
              <a:ext uri="{FF2B5EF4-FFF2-40B4-BE49-F238E27FC236}">
                <a16:creationId xmlns:a16="http://schemas.microsoft.com/office/drawing/2014/main" id="{5338497A-12FD-4F1E-A160-880E60EA90AB}"/>
              </a:ext>
            </a:extLst>
          </p:cNvPr>
          <p:cNvPicPr>
            <a:picLocks noChangeAspect="1"/>
          </p:cNvPicPr>
          <p:nvPr/>
        </p:nvPicPr>
        <p:blipFill>
          <a:blip r:embed="rId2"/>
          <a:stretch>
            <a:fillRect/>
          </a:stretch>
        </p:blipFill>
        <p:spPr>
          <a:xfrm>
            <a:off x="9267196" y="2547938"/>
            <a:ext cx="2600325" cy="1762125"/>
          </a:xfrm>
          <a:prstGeom prst="rect">
            <a:avLst/>
          </a:prstGeom>
        </p:spPr>
      </p:pic>
    </p:spTree>
    <p:extLst>
      <p:ext uri="{BB962C8B-B14F-4D97-AF65-F5344CB8AC3E}">
        <p14:creationId xmlns:p14="http://schemas.microsoft.com/office/powerpoint/2010/main" val="355794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358" y="417872"/>
            <a:ext cx="9144000" cy="2387600"/>
          </a:xfrm>
        </p:spPr>
        <p:txBody>
          <a:bodyPr vert="horz" lIns="91440" tIns="45720" rIns="91440" bIns="45720" rtlCol="0" anchor="b">
            <a:noAutofit/>
          </a:bodyPr>
          <a:lstStyle/>
          <a:p>
            <a:r>
              <a:rPr lang="en-US" sz="5400" b="1" dirty="0">
                <a:ea typeface="+mj-lt"/>
                <a:cs typeface="+mj-lt"/>
              </a:rPr>
              <a:t>SYSTEMIC RACISM IN POLICING</a:t>
            </a:r>
            <a:br>
              <a:rPr lang="en-US" sz="5400" b="1" dirty="0">
                <a:ea typeface="+mj-lt"/>
                <a:cs typeface="+mj-lt"/>
              </a:rPr>
            </a:br>
            <a:r>
              <a:rPr lang="en-US" sz="5400" dirty="0">
                <a:ea typeface="+mj-lt"/>
                <a:cs typeface="+mj-lt"/>
              </a:rPr>
              <a:t>HOW TO ADDRESS BIAS AND RACISM</a:t>
            </a:r>
          </a:p>
        </p:txBody>
      </p:sp>
      <p:sp>
        <p:nvSpPr>
          <p:cNvPr id="3" name="Subtitle 2"/>
          <p:cNvSpPr>
            <a:spLocks noGrp="1"/>
          </p:cNvSpPr>
          <p:nvPr>
            <p:ph type="subTitle" idx="1"/>
          </p:nvPr>
        </p:nvSpPr>
        <p:spPr>
          <a:xfrm>
            <a:off x="330679" y="2811284"/>
            <a:ext cx="9144000" cy="1655762"/>
          </a:xfrm>
        </p:spPr>
        <p:txBody>
          <a:bodyPr vert="horz" lIns="91440" tIns="45720" rIns="91440" bIns="45720" rtlCol="0" anchor="t">
            <a:noAutofit/>
          </a:bodyPr>
          <a:lstStyle/>
          <a:p>
            <a:endParaRPr lang="en-US" sz="3200" dirty="0">
              <a:cs typeface="Calibri" panose="020F0502020204030204"/>
            </a:endParaRPr>
          </a:p>
          <a:p>
            <a:pPr marL="457200" indent="-457200" algn="l">
              <a:buChar char="•"/>
            </a:pPr>
            <a:r>
              <a:rPr lang="en-US" sz="3200" dirty="0">
                <a:cs typeface="Calibri" panose="020F0502020204030204"/>
              </a:rPr>
              <a:t>Recruiting/Hiring/Leadership</a:t>
            </a:r>
          </a:p>
          <a:p>
            <a:pPr marL="457200" indent="-457200" algn="l">
              <a:buChar char="•"/>
            </a:pPr>
            <a:r>
              <a:rPr lang="en-US" sz="3200" dirty="0">
                <a:cs typeface="Calibri" panose="020F0502020204030204"/>
              </a:rPr>
              <a:t>DC Police Special Liaison Branch (Kevin)</a:t>
            </a:r>
          </a:p>
          <a:p>
            <a:pPr marL="457200" indent="-457200" algn="l">
              <a:buChar char="•"/>
            </a:pPr>
            <a:r>
              <a:rPr lang="en-US" sz="3200" dirty="0">
                <a:cs typeface="Calibri" panose="020F0502020204030204"/>
              </a:rPr>
              <a:t>Cadet Program</a:t>
            </a:r>
          </a:p>
          <a:p>
            <a:pPr marL="457200" indent="-457200" algn="l">
              <a:buChar char="•"/>
            </a:pPr>
            <a:r>
              <a:rPr lang="en-US" sz="3200" dirty="0">
                <a:cs typeface="Calibri" panose="020F0502020204030204"/>
              </a:rPr>
              <a:t>LISTEN!!!!   "A riot is the language of the unheard."</a:t>
            </a:r>
          </a:p>
          <a:p>
            <a:pPr marL="3657600" lvl="7" indent="-457200" algn="l">
              <a:buChar char="•"/>
            </a:pPr>
            <a:r>
              <a:rPr lang="en-US" sz="2400" dirty="0">
                <a:cs typeface="Calibri" panose="020F0502020204030204"/>
              </a:rPr>
              <a:t>Rev. Dr. Martin Lutcher King, Jr.</a:t>
            </a:r>
          </a:p>
          <a:p>
            <a:pPr marL="457200" indent="-457200" algn="l">
              <a:buChar char="•"/>
            </a:pPr>
            <a:endParaRPr lang="en-US" sz="3200" dirty="0">
              <a:cs typeface="Calibri" panose="020F0502020204030204"/>
            </a:endParaRPr>
          </a:p>
        </p:txBody>
      </p:sp>
      <p:pic>
        <p:nvPicPr>
          <p:cNvPr id="5" name="Picture 5" descr="MLK.jpg">
            <a:extLst>
              <a:ext uri="{FF2B5EF4-FFF2-40B4-BE49-F238E27FC236}">
                <a16:creationId xmlns:a16="http://schemas.microsoft.com/office/drawing/2014/main" id="{5338497A-12FD-4F1E-A160-880E60EA90AB}"/>
              </a:ext>
            </a:extLst>
          </p:cNvPr>
          <p:cNvPicPr>
            <a:picLocks noChangeAspect="1"/>
          </p:cNvPicPr>
          <p:nvPr/>
        </p:nvPicPr>
        <p:blipFill>
          <a:blip r:embed="rId2"/>
          <a:stretch>
            <a:fillRect/>
          </a:stretch>
        </p:blipFill>
        <p:spPr>
          <a:xfrm>
            <a:off x="9267196" y="2547938"/>
            <a:ext cx="2600325" cy="1762125"/>
          </a:xfrm>
          <a:prstGeom prst="rect">
            <a:avLst/>
          </a:prstGeom>
        </p:spPr>
      </p:pic>
    </p:spTree>
    <p:extLst>
      <p:ext uri="{BB962C8B-B14F-4D97-AF65-F5344CB8AC3E}">
        <p14:creationId xmlns:p14="http://schemas.microsoft.com/office/powerpoint/2010/main" val="4983946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436</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Georgia</vt:lpstr>
      <vt:lpstr>office theme</vt:lpstr>
      <vt:lpstr>SYSTEMIC RACISM IN POLICING HISTORY</vt:lpstr>
      <vt:lpstr>SYSTEMIC RACISM IN POICING HISTORY</vt:lpstr>
      <vt:lpstr>SYSTEMIC RACISM IN POLICING HISTORY</vt:lpstr>
      <vt:lpstr>SYSTEMIC RACISM IN POLICING HISTORY</vt:lpstr>
      <vt:lpstr>RACISM IN LAW ENFORCMENT HISTORY</vt:lpstr>
      <vt:lpstr>SYSTEMIC RACISM IN POLICING HISTORY</vt:lpstr>
      <vt:lpstr>SYSTEMIC RACISM IN POLICING HISTORY</vt:lpstr>
      <vt:lpstr>SYSTEMIC RACISM IN POLICING THE NATION TODAY</vt:lpstr>
      <vt:lpstr>SYSTEMIC RACISM IN POLICING HOW TO ADDRESS BIAS AND RACISM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Wieczorek</dc:creator>
  <cp:lastModifiedBy>Thomas Wieczorek</cp:lastModifiedBy>
  <cp:revision>177</cp:revision>
  <dcterms:created xsi:type="dcterms:W3CDTF">2020-07-28T14:52:31Z</dcterms:created>
  <dcterms:modified xsi:type="dcterms:W3CDTF">2020-07-29T14:09:05Z</dcterms:modified>
</cp:coreProperties>
</file>