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42" r:id="rId2"/>
    <p:sldId id="443" r:id="rId3"/>
    <p:sldId id="459" r:id="rId4"/>
    <p:sldId id="458" r:id="rId5"/>
    <p:sldId id="457" r:id="rId6"/>
    <p:sldId id="455" r:id="rId7"/>
    <p:sldId id="445" r:id="rId8"/>
    <p:sldId id="447" r:id="rId9"/>
    <p:sldId id="450" r:id="rId10"/>
    <p:sldId id="444" r:id="rId11"/>
    <p:sldId id="451" r:id="rId12"/>
    <p:sldId id="449" r:id="rId13"/>
    <p:sldId id="452" r:id="rId14"/>
    <p:sldId id="454" r:id="rId15"/>
    <p:sldId id="453" r:id="rId16"/>
    <p:sldId id="446" r:id="rId17"/>
    <p:sldId id="456" r:id="rId18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77D0"/>
    <a:srgbClr val="073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96" autoAdjust="0"/>
    <p:restoredTop sz="83170" autoAdjust="0"/>
  </p:normalViewPr>
  <p:slideViewPr>
    <p:cSldViewPr snapToGrid="0">
      <p:cViewPr varScale="1">
        <p:scale>
          <a:sx n="89" d="100"/>
          <a:sy n="89" d="100"/>
        </p:scale>
        <p:origin x="114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649" cy="466378"/>
          </a:xfrm>
          <a:prstGeom prst="rect">
            <a:avLst/>
          </a:prstGeom>
        </p:spPr>
        <p:txBody>
          <a:bodyPr vert="horz" lIns="88274" tIns="44137" rIns="88274" bIns="4413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929" y="1"/>
            <a:ext cx="3043649" cy="466378"/>
          </a:xfrm>
          <a:prstGeom prst="rect">
            <a:avLst/>
          </a:prstGeom>
        </p:spPr>
        <p:txBody>
          <a:bodyPr vert="horz" lIns="88274" tIns="44137" rIns="88274" bIns="44137" rtlCol="0"/>
          <a:lstStyle>
            <a:lvl1pPr algn="r">
              <a:defRPr sz="1200"/>
            </a:lvl1pPr>
          </a:lstStyle>
          <a:p>
            <a:fld id="{020BA0BF-1864-40D6-A0B4-CE094F6D0197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722"/>
            <a:ext cx="3043649" cy="466378"/>
          </a:xfrm>
          <a:prstGeom prst="rect">
            <a:avLst/>
          </a:prstGeom>
        </p:spPr>
        <p:txBody>
          <a:bodyPr vert="horz" lIns="88274" tIns="44137" rIns="88274" bIns="4413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929" y="8842722"/>
            <a:ext cx="3043649" cy="466378"/>
          </a:xfrm>
          <a:prstGeom prst="rect">
            <a:avLst/>
          </a:prstGeom>
        </p:spPr>
        <p:txBody>
          <a:bodyPr vert="horz" lIns="88274" tIns="44137" rIns="88274" bIns="44137" rtlCol="0" anchor="b"/>
          <a:lstStyle>
            <a:lvl1pPr algn="r">
              <a:defRPr sz="1200"/>
            </a:lvl1pPr>
          </a:lstStyle>
          <a:p>
            <a:fld id="{FB5E5763-B82D-4669-91FA-C6538BF97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02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7071"/>
          </a:xfrm>
          <a:prstGeom prst="rect">
            <a:avLst/>
          </a:prstGeom>
        </p:spPr>
        <p:txBody>
          <a:bodyPr vert="horz" lIns="93315" tIns="46658" rIns="93315" bIns="46658" rtlCol="0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1" y="2"/>
            <a:ext cx="3043343" cy="467071"/>
          </a:xfrm>
          <a:prstGeom prst="rect">
            <a:avLst/>
          </a:prstGeom>
        </p:spPr>
        <p:txBody>
          <a:bodyPr vert="horz" lIns="93315" tIns="46658" rIns="93315" bIns="46658" rtlCol="0"/>
          <a:lstStyle>
            <a:lvl1pPr algn="r">
              <a:defRPr sz="1400"/>
            </a:lvl1pPr>
          </a:lstStyle>
          <a:p>
            <a:fld id="{D48D653D-1917-E140-8C9B-A4A8039573E3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5" tIns="46658" rIns="93315" bIns="4665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5"/>
            <a:ext cx="5618480" cy="3665459"/>
          </a:xfrm>
          <a:prstGeom prst="rect">
            <a:avLst/>
          </a:prstGeom>
        </p:spPr>
        <p:txBody>
          <a:bodyPr vert="horz" lIns="93315" tIns="46658" rIns="93315" bIns="4665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5" tIns="46658" rIns="93315" bIns="46658" rtlCol="0" anchor="b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1" y="8842030"/>
            <a:ext cx="3043343" cy="467070"/>
          </a:xfrm>
          <a:prstGeom prst="rect">
            <a:avLst/>
          </a:prstGeom>
        </p:spPr>
        <p:txBody>
          <a:bodyPr vert="horz" lIns="93315" tIns="46658" rIns="93315" bIns="46658" rtlCol="0" anchor="b"/>
          <a:lstStyle>
            <a:lvl1pPr algn="r">
              <a:defRPr sz="1400"/>
            </a:lvl1pPr>
          </a:lstStyle>
          <a:p>
            <a:fld id="{8643C3E1-5B1E-5341-A6CB-FC432BF53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2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Workforce issues, provider safety</a:t>
            </a:r>
            <a:r>
              <a:rPr lang="en-US" baseline="0" dirty="0"/>
              <a:t> (PPE supply chain), mental/emotional stress, disrupted living environments from fear of ‘bringing it home’, response volume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3C3E1-5B1E-5341-A6CB-FC432BF539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92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Absolutely.  Many states do cost evaluation for some form of supplemental payments</a:t>
            </a:r>
          </a:p>
          <a:p>
            <a:r>
              <a:rPr lang="en-US" baseline="0" dirty="0"/>
              <a:t>National associations public data on KPIs</a:t>
            </a:r>
          </a:p>
          <a:p>
            <a:r>
              <a:rPr lang="en-US" baseline="0" dirty="0"/>
              <a:t>AIMHI Example</a:t>
            </a:r>
          </a:p>
          <a:p>
            <a:r>
              <a:rPr lang="en-US" baseline="0" dirty="0"/>
              <a:t>ESO example – Clinical measures</a:t>
            </a:r>
          </a:p>
          <a:p>
            <a:r>
              <a:rPr lang="en-US" baseline="0" dirty="0"/>
              <a:t>CPSM has deep resources to compare/contrast KPIs</a:t>
            </a:r>
          </a:p>
          <a:p>
            <a:r>
              <a:rPr lang="en-US" baseline="0" dirty="0"/>
              <a:t>Don’t under-estimate the value of internal benchmarking over time – look for trends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3C3E1-5B1E-5341-A6CB-FC432BF539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75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Absolutely.  Many states do cost evaluation for some form of supplemental payments</a:t>
            </a:r>
          </a:p>
          <a:p>
            <a:r>
              <a:rPr lang="en-US" baseline="0" dirty="0"/>
              <a:t>National associations public data on KPIs</a:t>
            </a:r>
          </a:p>
          <a:p>
            <a:r>
              <a:rPr lang="en-US" baseline="0" dirty="0"/>
              <a:t>AIMHI Example</a:t>
            </a:r>
          </a:p>
          <a:p>
            <a:r>
              <a:rPr lang="en-US" baseline="0" dirty="0"/>
              <a:t>ESO example – Clinical measures</a:t>
            </a:r>
          </a:p>
          <a:p>
            <a:r>
              <a:rPr lang="en-US" baseline="0" dirty="0"/>
              <a:t>CPSM has deep resources to compare/contrast KPIs</a:t>
            </a:r>
          </a:p>
          <a:p>
            <a:r>
              <a:rPr lang="en-US" baseline="0" dirty="0"/>
              <a:t>Don’t under-estimate the value of internal benchmarking over time – look for trends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3C3E1-5B1E-5341-A6CB-FC432BF539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84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Clinically:</a:t>
            </a:r>
            <a:r>
              <a:rPr lang="en-US" baseline="0" dirty="0"/>
              <a:t> </a:t>
            </a:r>
          </a:p>
          <a:p>
            <a:r>
              <a:rPr lang="en-US" dirty="0"/>
              <a:t>Research</a:t>
            </a:r>
            <a:r>
              <a:rPr lang="en-US" baseline="0" dirty="0"/>
              <a:t> and evidence is growing.  EMS has a </a:t>
            </a:r>
            <a:r>
              <a:rPr lang="en-US" baseline="0" dirty="0" err="1"/>
              <a:t>Hx</a:t>
            </a:r>
            <a:r>
              <a:rPr lang="en-US" baseline="0" dirty="0"/>
              <a:t> of going for the newest shiny thing. As more research is conducted, we’re learning more about what matters and doesn’t matter, clinically.</a:t>
            </a:r>
          </a:p>
          <a:p>
            <a:r>
              <a:rPr lang="en-US" baseline="0" dirty="0"/>
              <a:t>The risk is that what the research is showing is leading to value questions about ‘traditional’ EMS.</a:t>
            </a:r>
          </a:p>
          <a:p>
            <a:r>
              <a:rPr lang="en-US" baseline="0" dirty="0"/>
              <a:t>Evidence is growing to support the EMS Transformation, not just hook and haul, but prevention and navigation</a:t>
            </a:r>
          </a:p>
          <a:p>
            <a:r>
              <a:rPr lang="en-US" baseline="0" dirty="0"/>
              <a:t>Economics: </a:t>
            </a:r>
          </a:p>
          <a:p>
            <a:r>
              <a:rPr lang="en-US" baseline="0" dirty="0"/>
              <a:t>Payers (insurers and taxpayers) are asking tough questions – what do we really NEED, vs. what is currently provided</a:t>
            </a:r>
          </a:p>
          <a:p>
            <a:r>
              <a:rPr lang="en-US" baseline="0" dirty="0"/>
              <a:t>What’s the true value proposition for EMS going forward – may not be in response and transport – do we really need all ALS, do we really need an 8 minute response time with 90% reliability</a:t>
            </a:r>
          </a:p>
          <a:p>
            <a:r>
              <a:rPr lang="en-US" baseline="0" dirty="0"/>
              <a:t>What can we afford?  What’s the best model?</a:t>
            </a:r>
          </a:p>
          <a:p>
            <a:r>
              <a:rPr lang="en-US" baseline="0" dirty="0"/>
              <a:t>Diversity issues:</a:t>
            </a:r>
          </a:p>
          <a:p>
            <a:r>
              <a:rPr lang="en-US" baseline="0" dirty="0"/>
              <a:t>83% of Nationally Registered paramedics are white males</a:t>
            </a:r>
          </a:p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3C3E1-5B1E-5341-A6CB-FC432BF539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65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Clinically:</a:t>
            </a:r>
            <a:r>
              <a:rPr lang="en-US" baseline="0" dirty="0"/>
              <a:t> </a:t>
            </a:r>
          </a:p>
          <a:p>
            <a:r>
              <a:rPr lang="en-US" dirty="0"/>
              <a:t>Research</a:t>
            </a:r>
            <a:r>
              <a:rPr lang="en-US" baseline="0" dirty="0"/>
              <a:t> and evidence is growing.  EMS has a </a:t>
            </a:r>
            <a:r>
              <a:rPr lang="en-US" baseline="0" dirty="0" err="1"/>
              <a:t>Hx</a:t>
            </a:r>
            <a:r>
              <a:rPr lang="en-US" baseline="0" dirty="0"/>
              <a:t> of going for the newest shiny thing. As more research is conducted, we’re learning more about what matters and doesn’t matter, clinically.</a:t>
            </a:r>
          </a:p>
          <a:p>
            <a:r>
              <a:rPr lang="en-US" baseline="0" dirty="0"/>
              <a:t>The risk is that what the research is showing is leading to value questions about ‘traditional’ EMS.</a:t>
            </a:r>
          </a:p>
          <a:p>
            <a:r>
              <a:rPr lang="en-US" baseline="0" dirty="0"/>
              <a:t>Evidence is growing to support the EMS Transformation, not just hook and haul, but prevention and navigation</a:t>
            </a:r>
          </a:p>
          <a:p>
            <a:r>
              <a:rPr lang="en-US" baseline="0" dirty="0"/>
              <a:t>Economics: </a:t>
            </a:r>
          </a:p>
          <a:p>
            <a:r>
              <a:rPr lang="en-US" baseline="0" dirty="0"/>
              <a:t>Payers (insurers and taxpayers) are asking tough questions – what do we really NEED, vs. what is currently provided</a:t>
            </a:r>
          </a:p>
          <a:p>
            <a:r>
              <a:rPr lang="en-US" baseline="0" dirty="0"/>
              <a:t>What’s the true value proposition for EMS going forward – may not be in response and transport – do we really need all ALS, do we really need an 8 minute response time with 90% reliability</a:t>
            </a:r>
          </a:p>
          <a:p>
            <a:r>
              <a:rPr lang="en-US" baseline="0" dirty="0"/>
              <a:t>What can we afford?  What’s the best model?</a:t>
            </a:r>
          </a:p>
          <a:p>
            <a:r>
              <a:rPr lang="en-US" baseline="0" dirty="0"/>
              <a:t>Diversity issues:</a:t>
            </a:r>
          </a:p>
          <a:p>
            <a:r>
              <a:rPr lang="en-US" baseline="0" dirty="0"/>
              <a:t>83% of Nationally Registered paramedics are white males</a:t>
            </a:r>
          </a:p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3C3E1-5B1E-5341-A6CB-FC432BF539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61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Integral</a:t>
            </a:r>
            <a:r>
              <a:rPr lang="en-US" baseline="0" dirty="0"/>
              <a:t> part of healthcare delivery, less ‘public safety’ role – a healthcare role</a:t>
            </a:r>
          </a:p>
          <a:p>
            <a:r>
              <a:rPr lang="en-US" baseline="0" dirty="0"/>
              <a:t>Prevention a core component (CP programs, concierge services, etc.)</a:t>
            </a:r>
          </a:p>
          <a:p>
            <a:r>
              <a:rPr lang="en-US" dirty="0"/>
              <a:t>Public</a:t>
            </a:r>
            <a:r>
              <a:rPr lang="en-US" baseline="0" dirty="0"/>
              <a:t> has realistic expectations of the EMS system – based on clinical evidence/research</a:t>
            </a:r>
          </a:p>
          <a:p>
            <a:r>
              <a:rPr lang="en-US" baseline="0" dirty="0"/>
              <a:t>Determined as an “Essential Service”, but at a much different service level and type</a:t>
            </a:r>
          </a:p>
          <a:p>
            <a:r>
              <a:rPr lang="en-US" baseline="0" dirty="0"/>
              <a:t>Ineffective providers fade away, as the expectations and roles transform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3C3E1-5B1E-5341-A6CB-FC432BF539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6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Entering very difficult economic times</a:t>
            </a:r>
          </a:p>
          <a:p>
            <a:r>
              <a:rPr lang="en-US" baseline="0" dirty="0"/>
              <a:t>Start objectively evaluating the effectiveness of your system (clinically, operationally and FINANCIALLY)</a:t>
            </a:r>
          </a:p>
          <a:p>
            <a:r>
              <a:rPr lang="en-US" baseline="0" dirty="0"/>
              <a:t>Look at other models – DESIGN your system – don’t just let it evolve.</a:t>
            </a:r>
          </a:p>
          <a:p>
            <a:r>
              <a:rPr lang="en-US" baseline="0" dirty="0"/>
              <a:t>Economics is driven by service level and many EMS systems were built on the misconceptions like you need a paramedic on every call, every EMS call needs an 8 minute or less response time, more paramedics are better than fewer paramedics, etc.  These are misconceptions that have almost universally been proven through research to not be true.  Only about 5% of EMS responses are time/life sensitive, 95% of the calls it really doesn’t clinically matter 8 minutes vs. 30 minutes.  Most EMS calls only need BLS care (and are paid for at the BLS payment level)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Engage in community conversations about desired service levels – include the medical community – what is a realistic service level and what does that cost.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Most EMS systems were NOT designed – they EVOLVED, based often on misconceptions about what clinically matters.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3C3E1-5B1E-5341-A6CB-FC432BF539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54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3C3E1-5B1E-5341-A6CB-FC432BF539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7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Recognition,</a:t>
            </a:r>
            <a:r>
              <a:rPr lang="en-US" baseline="0" dirty="0"/>
              <a:t> appreciation for what we do on the front lines of healthcare – TIP OF THE SPEAR – “EMS’ 9/11”</a:t>
            </a:r>
          </a:p>
          <a:p>
            <a:r>
              <a:rPr lang="en-US" baseline="0" dirty="0"/>
              <a:t>In unpredictable environments, EVERY environment, no ‘back-up’, air conditioning, perfect lighting, uncontrolled situations</a:t>
            </a:r>
          </a:p>
          <a:p>
            <a:r>
              <a:rPr lang="en-US" baseline="0" dirty="0"/>
              <a:t>At least 50 EMS providers have died from line of duty COVID infection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3C3E1-5B1E-5341-A6CB-FC432BF539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99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Recognition,</a:t>
            </a:r>
            <a:r>
              <a:rPr lang="en-US" baseline="0" dirty="0"/>
              <a:t> appreciation for what we do on the front lines of healthcare – TIP OF THE SPEAR</a:t>
            </a:r>
          </a:p>
          <a:p>
            <a:r>
              <a:rPr lang="en-US" baseline="0" dirty="0"/>
              <a:t>In unpredictable environments, EVERY environment, no ‘back-up’, air conditioning, perfect lighting, uncontrolled situations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3C3E1-5B1E-5341-A6CB-FC432BF539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15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“The closest thing medicine gets to war”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3C3E1-5B1E-5341-A6CB-FC432BF539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78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Rapidly changing roles </a:t>
            </a:r>
            <a:r>
              <a:rPr lang="en-US" dirty="0"/>
              <a:t>(</a:t>
            </a:r>
            <a:r>
              <a:rPr lang="en-US" i="1" dirty="0"/>
              <a:t>patient navigation vs. transport,</a:t>
            </a:r>
            <a:r>
              <a:rPr lang="en-US" i="1" baseline="0" dirty="0"/>
              <a:t> post discharge follow-ups, COVID testing, SNF testing/training, contact tracing</a:t>
            </a:r>
            <a:r>
              <a:rPr lang="en-US" baseline="0" dirty="0"/>
              <a:t>)</a:t>
            </a:r>
            <a:endParaRPr lang="en-US" dirty="0"/>
          </a:p>
          <a:p>
            <a:r>
              <a:rPr lang="en-US" b="1" dirty="0"/>
              <a:t>Economic</a:t>
            </a:r>
            <a:r>
              <a:rPr lang="en-US" b="1" baseline="0" dirty="0"/>
              <a:t> disruption </a:t>
            </a:r>
            <a:r>
              <a:rPr lang="en-US" baseline="0" dirty="0"/>
              <a:t>(</a:t>
            </a:r>
            <a:r>
              <a:rPr lang="en-US" i="1" baseline="0" dirty="0"/>
              <a:t>call volume, costs, workforce issues, etc.</a:t>
            </a:r>
            <a:r>
              <a:rPr lang="en-US" baseline="0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3C3E1-5B1E-5341-A6CB-FC432BF539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3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Fall into 4 main</a:t>
            </a:r>
            <a:r>
              <a:rPr lang="en-US" baseline="0" dirty="0"/>
              <a:t> categories that need to be continually balanced: Clinical, Operational, Financial and Experiential</a:t>
            </a:r>
          </a:p>
          <a:p>
            <a:r>
              <a:rPr lang="en-US" baseline="0" dirty="0"/>
              <a:t>Clinical: performance bundles for heart attack, stroke, major trauma, advanced airway management (if done well, people live, if done wrong, people die), skills utilization (higher desirable)</a:t>
            </a:r>
          </a:p>
          <a:p>
            <a:r>
              <a:rPr lang="en-US" baseline="0" dirty="0"/>
              <a:t>Operational: clinically appropriate and REASONABLE response times (based on clinical ‘risk’), utilization (UHU - % of times on calls)</a:t>
            </a:r>
          </a:p>
          <a:p>
            <a:r>
              <a:rPr lang="en-US" baseline="0" dirty="0"/>
              <a:t>Financial: cost and revenue per unit hour, response and transport.  </a:t>
            </a:r>
          </a:p>
          <a:p>
            <a:r>
              <a:rPr lang="en-US" baseline="0" dirty="0"/>
              <a:t>Experiential: What do the patients think about the service?  What does the community think?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3C3E1-5B1E-5341-A6CB-FC432BF539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51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Fall into 4 main</a:t>
            </a:r>
            <a:r>
              <a:rPr lang="en-US" baseline="0" dirty="0"/>
              <a:t> categories that need to be continually balanced: Clinical, Operational, Financial and Experiential</a:t>
            </a:r>
          </a:p>
          <a:p>
            <a:r>
              <a:rPr lang="en-US" baseline="0" dirty="0"/>
              <a:t>Clinical: performance bundles for heart attack, stroke, major trauma, advanced airway management (if done well, people live, if done wrong, people die), skills utilization (higher desirable)</a:t>
            </a:r>
          </a:p>
          <a:p>
            <a:r>
              <a:rPr lang="en-US" baseline="0" dirty="0"/>
              <a:t>Operational: clinically appropriate and REASONABLE response times (based on clinical ‘risk’), utilization (UHU - % of times on calls)</a:t>
            </a:r>
          </a:p>
          <a:p>
            <a:r>
              <a:rPr lang="en-US" baseline="0" dirty="0"/>
              <a:t>Financial: cost and revenue per unit hour, response and transport.  </a:t>
            </a:r>
          </a:p>
          <a:p>
            <a:r>
              <a:rPr lang="en-US" baseline="0" dirty="0"/>
              <a:t>Experiential: What do the patients think about the service?  What does the community think?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3C3E1-5B1E-5341-A6CB-FC432BF539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46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Fall into 4 main</a:t>
            </a:r>
            <a:r>
              <a:rPr lang="en-US" baseline="0" dirty="0"/>
              <a:t> categories that need to be continually balanced: Clinical, Operational, Financial and Experiential</a:t>
            </a:r>
          </a:p>
          <a:p>
            <a:r>
              <a:rPr lang="en-US" baseline="0" dirty="0"/>
              <a:t>Clinical: performance bundles for heart attack, stroke, major trauma, advanced airway management (if done well, people live, if done wrong, people die), skills utilization (higher desirable)</a:t>
            </a:r>
          </a:p>
          <a:p>
            <a:r>
              <a:rPr lang="en-US" baseline="0" dirty="0"/>
              <a:t>Operational: clinically appropriate and REASONABLE response times (based on clinical ‘risk’), utilization (UHU - % of times on calls)</a:t>
            </a:r>
          </a:p>
          <a:p>
            <a:r>
              <a:rPr lang="en-US" baseline="0" dirty="0"/>
              <a:t>Financial: cost and revenue per unit hour, response and transport.  </a:t>
            </a:r>
          </a:p>
          <a:p>
            <a:r>
              <a:rPr lang="en-US" baseline="0" dirty="0"/>
              <a:t>Experiential: What do the patients think about the service?  What does the community think?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3C3E1-5B1E-5341-A6CB-FC432BF539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17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Absolutely.  Many states do cost evaluation for some form of supplemental payments</a:t>
            </a:r>
          </a:p>
          <a:p>
            <a:r>
              <a:rPr lang="en-US" baseline="0" dirty="0"/>
              <a:t>National associations public data on KPIs</a:t>
            </a:r>
          </a:p>
          <a:p>
            <a:r>
              <a:rPr lang="en-US" baseline="0" dirty="0"/>
              <a:t>AIMHI Example</a:t>
            </a:r>
          </a:p>
          <a:p>
            <a:r>
              <a:rPr lang="en-US" baseline="0" dirty="0"/>
              <a:t>ESO example – Clinical measures</a:t>
            </a:r>
          </a:p>
          <a:p>
            <a:r>
              <a:rPr lang="en-US" baseline="0" dirty="0"/>
              <a:t>CPSM has deep resources to compare/contrast KPIs</a:t>
            </a:r>
          </a:p>
          <a:p>
            <a:r>
              <a:rPr lang="en-US" baseline="0" dirty="0"/>
              <a:t>Don’t under-estimate the value of internal benchmarking over time – look for trends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3C3E1-5B1E-5341-A6CB-FC432BF539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65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9890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01389C-F8D0-4135-9F7A-EB3184FFF30F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E8623-DF06-4E55-972A-0AF25B1614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27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01389C-F8D0-4135-9F7A-EB3184FFF30F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E8623-DF06-4E55-972A-0AF25B1614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02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765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8458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01389C-F8D0-4135-9F7A-EB3184FFF30F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E8623-DF06-4E55-972A-0AF25B1614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332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01389C-F8D0-4135-9F7A-EB3184FFF30F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E8623-DF06-4E55-972A-0AF25B1614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58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01389C-F8D0-4135-9F7A-EB3184FFF30F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E8623-DF06-4E55-972A-0AF25B1614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52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01389C-F8D0-4135-9F7A-EB3184FFF30F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E8623-DF06-4E55-972A-0AF25B1614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01389C-F8D0-4135-9F7A-EB3184FFF30F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E8623-DF06-4E55-972A-0AF25B1614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83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01389C-F8D0-4135-9F7A-EB3184FFF30F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E8623-DF06-4E55-972A-0AF25B1614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04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223" y="5968628"/>
            <a:ext cx="1699854" cy="68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8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77D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TWieczorek@cpsm.us" TargetMode="External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hyperlink" Target="mailto:Mzavadsky@cpsm.us" TargetMode="Externa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xpressnews.com/coronavirus/article/The-closest-thing-medicine-gets-to-war-24-15427294.ph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EMS System of the Future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677" r="1" b="4203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30" name="Picture 29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2437F57A-3751-451A-8275-92A826BDB9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9" t="13414" r="20398" b="5658"/>
          <a:stretch/>
        </p:blipFill>
        <p:spPr>
          <a:xfrm>
            <a:off x="4296723" y="321733"/>
            <a:ext cx="3482045" cy="4111321"/>
          </a:xfrm>
          <a:prstGeom prst="rect">
            <a:avLst/>
          </a:prstGeom>
        </p:spPr>
      </p:pic>
      <p:pic>
        <p:nvPicPr>
          <p:cNvPr id="4" name="Picture 6" descr="Matt-Zavadsky_190x230">
            <a:extLst>
              <a:ext uri="{FF2B5EF4-FFF2-40B4-BE49-F238E27FC236}">
                <a16:creationId xmlns:a16="http://schemas.microsoft.com/office/drawing/2014/main" id="{70DE7D49-75FB-4A8E-89A6-650AADB9B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574"/>
          <a:stretch/>
        </p:blipFill>
        <p:spPr bwMode="auto">
          <a:xfrm>
            <a:off x="8086176" y="321733"/>
            <a:ext cx="3797984" cy="41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1E7508B4-0654-40EC-AEE3-670B237AEEC7}"/>
              </a:ext>
            </a:extLst>
          </p:cNvPr>
          <p:cNvSpPr/>
          <p:nvPr/>
        </p:nvSpPr>
        <p:spPr>
          <a:xfrm>
            <a:off x="4553585" y="3065515"/>
            <a:ext cx="322518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Lato"/>
              </a:rPr>
              <a:t>Thomas Wieczorek</a:t>
            </a:r>
          </a:p>
          <a:p>
            <a:pPr fontAlgn="base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Lato"/>
              </a:rPr>
              <a:t>Retired City Manager Ionia, MI; former Executive Director CPSE, Inc.</a:t>
            </a:r>
            <a:endParaRPr lang="en-US" b="1" dirty="0">
              <a:solidFill>
                <a:schemeClr val="bg1"/>
              </a:solidFill>
              <a:effectLst/>
              <a:latin typeface="Lato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77E347-4184-4697-BBDF-3AC094AD1B4C}"/>
              </a:ext>
            </a:extLst>
          </p:cNvPr>
          <p:cNvSpPr/>
          <p:nvPr/>
        </p:nvSpPr>
        <p:spPr>
          <a:xfrm>
            <a:off x="8086176" y="3498620"/>
            <a:ext cx="3826213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Lato"/>
              </a:rPr>
              <a:t>Matt Zavadsky MS-HSA, NREMT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Lato"/>
              </a:rPr>
              <a:t>Senior Associate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053724C3-B536-46F2-835A-B450D0E533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26" y="4718875"/>
            <a:ext cx="3158487" cy="117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42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>
                <a:solidFill>
                  <a:schemeClr val="tx1"/>
                </a:solidFill>
                <a:latin typeface="+mj-lt"/>
              </a:rPr>
              <a:t>Can EMS Performance be ‘Benchmarked’?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72" y="2334023"/>
            <a:ext cx="5596128" cy="3707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2" y="2739742"/>
            <a:ext cx="5596128" cy="289599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9696230-024C-4AD1-A744-4827901DA7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61" y="5917777"/>
            <a:ext cx="1838558" cy="68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86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>
                <a:solidFill>
                  <a:srgbClr val="FFFFFF"/>
                </a:solidFill>
                <a:latin typeface="+mj-lt"/>
              </a:rPr>
              <a:t>Can EMS Performance be ‘Benchmarked’?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355" y="2426818"/>
            <a:ext cx="2808340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676" y="2426818"/>
            <a:ext cx="5012711" cy="3997637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DA86ED1-A73E-4D41-8069-0F2F4A2206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61" y="5917777"/>
            <a:ext cx="1838558" cy="68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06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367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Can EMS Performance be ‘Benchmarked’?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09" y="1677938"/>
            <a:ext cx="11747500" cy="151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435" y="3705871"/>
            <a:ext cx="8263647" cy="204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41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367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What Are the Major Factors Influencing EMS?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507" y="1764453"/>
            <a:ext cx="7082985" cy="1435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714" y="3115565"/>
            <a:ext cx="5097899" cy="3519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352" y="4255634"/>
            <a:ext cx="9894621" cy="123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6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367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What Are the Major Factors Influencing EMS?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333" y="2030631"/>
            <a:ext cx="74295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68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213" r="17676" b="-1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5" r="20220" b="-1"/>
          <a:stretch/>
        </p:blipFill>
        <p:spPr>
          <a:xfrm>
            <a:off x="6094476" y="10"/>
            <a:ext cx="609447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999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Does EMS Look Like in 2030, 2050?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36816537-2463-4FE8-9C14-A327FCBBFF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61" y="5917777"/>
            <a:ext cx="1838558" cy="68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48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Should City/County Leaders be Considering Today?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391" r="8196" b="-3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5402" r="-1" b="5376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5003" r="2" b="7531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0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7508B4-0654-40EC-AEE3-670B237AEEC7}"/>
              </a:ext>
            </a:extLst>
          </p:cNvPr>
          <p:cNvSpPr/>
          <p:nvPr/>
        </p:nvSpPr>
        <p:spPr>
          <a:xfrm>
            <a:off x="838200" y="4827791"/>
            <a:ext cx="42162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>
                <a:latin typeface="Lato"/>
              </a:rPr>
              <a:t>Thomas Wieczorek</a:t>
            </a:r>
          </a:p>
          <a:p>
            <a:pPr fontAlgn="base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ato"/>
              </a:rPr>
              <a:t>Retired City Manager Ionia, MI; former Executive Director CPSE, Inc.</a:t>
            </a:r>
          </a:p>
          <a:p>
            <a:pPr fontAlgn="base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ato"/>
                <a:hlinkClick r:id="rId3"/>
              </a:rPr>
              <a:t>TWieczorek@cpsm.us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ato"/>
              </a:rPr>
              <a:t> </a:t>
            </a:r>
          </a:p>
          <a:p>
            <a:pPr fontAlgn="base"/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/>
                <a:latin typeface="Lato"/>
              </a:rPr>
              <a:t>616-813-3782</a:t>
            </a:r>
          </a:p>
        </p:txBody>
      </p:sp>
      <p:pic>
        <p:nvPicPr>
          <p:cNvPr id="4" name="Picture 6" descr="Matt-Zavadsky_190x230">
            <a:extLst>
              <a:ext uri="{FF2B5EF4-FFF2-40B4-BE49-F238E27FC236}">
                <a16:creationId xmlns:a16="http://schemas.microsoft.com/office/drawing/2014/main" id="{70DE7D49-75FB-4A8E-89A6-650AADB9B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06" y="2526652"/>
            <a:ext cx="1968342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77E347-4184-4697-BBDF-3AC094AD1B4C}"/>
              </a:ext>
            </a:extLst>
          </p:cNvPr>
          <p:cNvSpPr/>
          <p:nvPr/>
        </p:nvSpPr>
        <p:spPr>
          <a:xfrm>
            <a:off x="8212226" y="4934406"/>
            <a:ext cx="38262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Lato"/>
              </a:rPr>
              <a:t>Matt Zavadsky MS-HSA, NREMT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ato"/>
              </a:rPr>
              <a:t>Senior Associate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ato"/>
                <a:hlinkClick r:id="rId5"/>
              </a:rPr>
              <a:t>MZavadsky@cpsm.us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ato"/>
              </a:rPr>
              <a:t> 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2">
                    <a:lumMod val="75000"/>
                  </a:schemeClr>
                </a:solidFill>
              </a:rPr>
              <a:t>Contact Information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7903" y="1690688"/>
            <a:ext cx="4556193" cy="2564486"/>
          </a:xfrm>
          <a:prstGeom prst="rect">
            <a:avLst/>
          </a:prstGeom>
        </p:spPr>
      </p:pic>
      <p:pic>
        <p:nvPicPr>
          <p:cNvPr id="9" name="Picture 8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FF7526B7-5ECC-438D-B928-10D8FB6D4B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4" t="20733" r="21726"/>
          <a:stretch/>
        </p:blipFill>
        <p:spPr>
          <a:xfrm>
            <a:off x="1056158" y="2526651"/>
            <a:ext cx="1890170" cy="219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93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8875" r="13123" b="-2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-2" b="11101"/>
          <a:stretch/>
        </p:blipFill>
        <p:spPr>
          <a:xfrm>
            <a:off x="6094476" y="10"/>
            <a:ext cx="6094477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999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 What Ways has the Coronavirus Pandemic Changed EMS in the U.S.?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3BFFF42-875B-4BBC-8B25-ED05FF0DFD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61" y="5917777"/>
            <a:ext cx="1838558" cy="68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58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0140" r="-2" b="8010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2106" r="4045" b="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" y="1524659"/>
            <a:ext cx="5019074" cy="27740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 What Ways has the Coronavirus Pandemic Changed EMS in the U.S.?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3AB292F4-424E-4316-9BEA-69104DD541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50" y="6046868"/>
            <a:ext cx="1838558" cy="68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62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497" r="9143"/>
          <a:stretch/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2613"/>
          <a:stretch/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 What Ways has the Coronavirus Pandemic Changed EMS in the U.S.?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273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428" y="367294"/>
            <a:ext cx="7905750" cy="46291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65428" y="4996444"/>
            <a:ext cx="221700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Marina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Starleaf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Riker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Photos by Lisa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Krantz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July 26, 2020</a:t>
            </a:r>
          </a:p>
        </p:txBody>
      </p:sp>
      <p:sp>
        <p:nvSpPr>
          <p:cNvPr id="5" name="Rectangle 4"/>
          <p:cNvSpPr/>
          <p:nvPr/>
        </p:nvSpPr>
        <p:spPr>
          <a:xfrm>
            <a:off x="1806499" y="6138966"/>
            <a:ext cx="82646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https://www.expressnews.com/coronavirus/article/The-closest-thing-medicine-gets-to-war-24-15427294.php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117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330" r="35670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61" r="3526"/>
          <a:stretch/>
        </p:blipFill>
        <p:spPr>
          <a:xfrm>
            <a:off x="6094476" y="10"/>
            <a:ext cx="6094477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999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 What Ways has the Coronavirus Pandemic Changed EMS in the U.S.?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EB4930D-DB47-40DA-BAB9-1912689678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61" y="5917777"/>
            <a:ext cx="1838558" cy="68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61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367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What KPIs should City/County Managers Understand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Today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About their EMS System?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62" y="1935874"/>
            <a:ext cx="1027747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02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367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What KPIs should City/County Managers Understand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Today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About their EMS System?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218" y="1948996"/>
            <a:ext cx="4343564" cy="444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4510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204" y="640081"/>
            <a:ext cx="3141664" cy="5574451"/>
          </a:xfrm>
        </p:spPr>
        <p:txBody>
          <a:bodyPr>
            <a:normAutofit/>
          </a:bodyPr>
          <a:lstStyle/>
          <a:p>
            <a:r>
              <a:rPr lang="en-US"/>
              <a:t>What KPIs should City/County Managers Understand </a:t>
            </a:r>
            <a:r>
              <a:rPr lang="en-US" i="1"/>
              <a:t>Today</a:t>
            </a:r>
            <a:r>
              <a:rPr lang="en-US"/>
              <a:t> About their EMS System?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657337"/>
            <a:ext cx="7486405" cy="553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61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1500</Words>
  <Application>Microsoft Office PowerPoint</Application>
  <PresentationFormat>Widescreen</PresentationFormat>
  <Paragraphs>123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Avenir Next LT Pro</vt:lpstr>
      <vt:lpstr>Calibri</vt:lpstr>
      <vt:lpstr>Calibri Light</vt:lpstr>
      <vt:lpstr>Lato</vt:lpstr>
      <vt:lpstr>Office Theme</vt:lpstr>
      <vt:lpstr>The EMS System of the Future</vt:lpstr>
      <vt:lpstr>In What Ways has the Coronavirus Pandemic Changed EMS in the U.S.?</vt:lpstr>
      <vt:lpstr>In What Ways has the Coronavirus Pandemic Changed EMS in the U.S.?</vt:lpstr>
      <vt:lpstr>In What Ways has the Coronavirus Pandemic Changed EMS in the U.S.?</vt:lpstr>
      <vt:lpstr>PowerPoint Presentation</vt:lpstr>
      <vt:lpstr>In What Ways has the Coronavirus Pandemic Changed EMS in the U.S.?</vt:lpstr>
      <vt:lpstr>What KPIs should City/County Managers Understand Today About their EMS System?</vt:lpstr>
      <vt:lpstr>What KPIs should City/County Managers Understand Today About their EMS System?</vt:lpstr>
      <vt:lpstr>What KPIs should City/County Managers Understand Today About their EMS System?</vt:lpstr>
      <vt:lpstr>Can EMS Performance be ‘Benchmarked’?</vt:lpstr>
      <vt:lpstr>Can EMS Performance be ‘Benchmarked’?</vt:lpstr>
      <vt:lpstr>Can EMS Performance be ‘Benchmarked’?</vt:lpstr>
      <vt:lpstr>What Are the Major Factors Influencing EMS?</vt:lpstr>
      <vt:lpstr>What Are the Major Factors Influencing EMS?</vt:lpstr>
      <vt:lpstr>What Does EMS Look Like in 2030, 2050?</vt:lpstr>
      <vt:lpstr>What Should City/County Leaders be Considering Today?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EMS System of the Future</dc:title>
  <dc:creator>Thomas Wieczorek</dc:creator>
  <cp:lastModifiedBy>Thomas Wieczorek</cp:lastModifiedBy>
  <cp:revision>2</cp:revision>
  <dcterms:created xsi:type="dcterms:W3CDTF">2020-07-29T13:49:05Z</dcterms:created>
  <dcterms:modified xsi:type="dcterms:W3CDTF">2020-07-29T14:01:35Z</dcterms:modified>
</cp:coreProperties>
</file>