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9" r:id="rId5"/>
    <p:sldId id="471" r:id="rId6"/>
    <p:sldId id="496" r:id="rId7"/>
    <p:sldId id="501" r:id="rId8"/>
    <p:sldId id="487" r:id="rId9"/>
    <p:sldId id="502" r:id="rId10"/>
    <p:sldId id="529" r:id="rId11"/>
    <p:sldId id="520" r:id="rId12"/>
    <p:sldId id="519" r:id="rId13"/>
    <p:sldId id="425" r:id="rId14"/>
    <p:sldId id="268" r:id="rId15"/>
    <p:sldId id="272" r:id="rId16"/>
    <p:sldId id="273" r:id="rId17"/>
    <p:sldId id="279" r:id="rId18"/>
    <p:sldId id="525" r:id="rId19"/>
    <p:sldId id="526" r:id="rId20"/>
    <p:sldId id="504" r:id="rId21"/>
    <p:sldId id="264" r:id="rId22"/>
    <p:sldId id="281" r:id="rId23"/>
    <p:sldId id="284" r:id="rId24"/>
    <p:sldId id="492" r:id="rId25"/>
    <p:sldId id="516" r:id="rId26"/>
    <p:sldId id="271" r:id="rId27"/>
    <p:sldId id="527" r:id="rId28"/>
    <p:sldId id="528" r:id="rId29"/>
    <p:sldId id="514" r:id="rId30"/>
    <p:sldId id="517" r:id="rId31"/>
    <p:sldId id="505" r:id="rId32"/>
    <p:sldId id="523" r:id="rId33"/>
    <p:sldId id="510" r:id="rId34"/>
    <p:sldId id="524" r:id="rId35"/>
    <p:sldId id="506" r:id="rId36"/>
    <p:sldId id="511" r:id="rId37"/>
    <p:sldId id="512" r:id="rId38"/>
    <p:sldId id="521" r:id="rId39"/>
    <p:sldId id="522"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C6D"/>
    <a:srgbClr val="1C82B8"/>
    <a:srgbClr val="617DAC"/>
    <a:srgbClr val="AEC9EA"/>
    <a:srgbClr val="D9461E"/>
    <a:srgbClr val="00B28B"/>
    <a:srgbClr val="E6E6E6"/>
    <a:srgbClr val="B62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E6B2EC-1E09-4205-A8C0-40F9AD6E5389}" v="1" dt="2023-11-09T15:11:54.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8" d="100"/>
          <a:sy n="18" d="100"/>
        </p:scale>
        <p:origin x="3495" y="2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5F40E-623D-4A3B-9D5A-8680A3721E64}" type="datetimeFigureOut">
              <a:rPr lang="en-US" smtClean="0"/>
              <a:t>3/8/2024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59748-30A4-460F-9DD7-3289228529B5}" type="slidenum">
              <a:rPr lang="en-US" smtClean="0"/>
              <a:t>‹#›</a:t>
            </a:fld>
            <a:endParaRPr lang="en-US" dirty="0"/>
          </a:p>
        </p:txBody>
      </p:sp>
    </p:spTree>
    <p:extLst>
      <p:ext uri="{BB962C8B-B14F-4D97-AF65-F5344CB8AC3E}">
        <p14:creationId xmlns:p14="http://schemas.microsoft.com/office/powerpoint/2010/main" val="2189804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D759748-30A4-460F-9DD7-3289228529B5}" type="slidenum">
              <a:rPr lang="en-US" smtClean="0"/>
              <a:t>1</a:t>
            </a:fld>
            <a:endParaRPr lang="en-US" dirty="0"/>
          </a:p>
        </p:txBody>
      </p:sp>
    </p:spTree>
    <p:extLst>
      <p:ext uri="{BB962C8B-B14F-4D97-AF65-F5344CB8AC3E}">
        <p14:creationId xmlns:p14="http://schemas.microsoft.com/office/powerpoint/2010/main" val="402010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D759748-30A4-460F-9DD7-3289228529B5}" type="slidenum">
              <a:rPr lang="en-US" smtClean="0"/>
              <a:t>10</a:t>
            </a:fld>
            <a:endParaRPr lang="en-US" dirty="0"/>
          </a:p>
        </p:txBody>
      </p:sp>
    </p:spTree>
    <p:extLst>
      <p:ext uri="{BB962C8B-B14F-4D97-AF65-F5344CB8AC3E}">
        <p14:creationId xmlns:p14="http://schemas.microsoft.com/office/powerpoint/2010/main" val="218809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acknowledge the overlapping responsibilities within the administration-politics relationship, however in the public discourse surrounding form of government they are generally presented in dichotomous terms. The most common debate in form of government discussions centers around whether an elected official or appointed official should serve as the chief administrative/executive officer. Put plainly, are the people best served by a professional manager with the knowledge, skills, and training to manage the daily operations of a government organization, or is the will of the people best served by electing a politician and granting them power to direct government actions on behalf of the electorate? Even those communities seeking a mayor-council form of government advocate for a professional administrator serving under the Mayor.</a:t>
            </a:r>
          </a:p>
        </p:txBody>
      </p:sp>
      <p:sp>
        <p:nvSpPr>
          <p:cNvPr id="4" name="Slide Number Placeholder 3"/>
          <p:cNvSpPr>
            <a:spLocks noGrp="1"/>
          </p:cNvSpPr>
          <p:nvPr>
            <p:ph type="sldNum" sz="quarter" idx="5"/>
          </p:nvPr>
        </p:nvSpPr>
        <p:spPr/>
        <p:txBody>
          <a:bodyPr/>
          <a:lstStyle/>
          <a:p>
            <a:fld id="{1F17A66B-F356-466F-ACFF-AE5004251C33}" type="slidenum">
              <a:rPr lang="en-US" smtClean="0"/>
              <a:t>11</a:t>
            </a:fld>
            <a:endParaRPr lang="en-US" dirty="0"/>
          </a:p>
        </p:txBody>
      </p:sp>
    </p:spTree>
    <p:extLst>
      <p:ext uri="{BB962C8B-B14F-4D97-AF65-F5344CB8AC3E}">
        <p14:creationId xmlns:p14="http://schemas.microsoft.com/office/powerpoint/2010/main" val="750584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Accountability is the primary concern in form of government challenges. How do we hold the executive accountable to achieving the outcomes desired or demanded by the people? How do we determine the “will of the people?” Whose voices matter? These are the types of questions that are often raised. Mayor-Council proponents hold to the belief that the voices that matter are the voters. That the only way to maintain accountability is through a direct election process. Council-Manager proponents believe the voices of all people (not solely the voters) matter. This is particularly so considering programs and services must be delivered to all eligible persons and businesses (not only voters). And so, mayor-council form holds that an executive mayor is more accountable to the voters and therefore the better form of government. The council-manager form, however, holds that the manager is more accountable to the people, because their elected representatives can fire the manager at anytime without the need for an election process.</a:t>
            </a:r>
          </a:p>
        </p:txBody>
      </p:sp>
      <p:sp>
        <p:nvSpPr>
          <p:cNvPr id="4" name="Slide Number Placeholder 3"/>
          <p:cNvSpPr>
            <a:spLocks noGrp="1"/>
          </p:cNvSpPr>
          <p:nvPr>
            <p:ph type="sldNum" sz="quarter" idx="5"/>
          </p:nvPr>
        </p:nvSpPr>
        <p:spPr/>
        <p:txBody>
          <a:bodyPr/>
          <a:lstStyle/>
          <a:p>
            <a:fld id="{1F17A66B-F356-466F-ACFF-AE5004251C33}" type="slidenum">
              <a:rPr lang="en-US" smtClean="0"/>
              <a:t>12</a:t>
            </a:fld>
            <a:endParaRPr lang="en-US" dirty="0"/>
          </a:p>
        </p:txBody>
      </p:sp>
    </p:spTree>
    <p:extLst>
      <p:ext uri="{BB962C8B-B14F-4D97-AF65-F5344CB8AC3E}">
        <p14:creationId xmlns:p14="http://schemas.microsoft.com/office/powerpoint/2010/main" val="3319005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Mayor-Council proponents perceive council debate as prohibitive to immediate action. The desire to powers of executive and legislative officials is generally predicated on the desire to take immediate actions on administrative issues without the need to consider policy concerns or conflicts that may arise among the legislative body. Council-Manager proponents argue that policy itself must be the undergirding of any effective administrative action and that the people should have a voice in all matters of their government, which is expressed through their elected representatives or through public hearings.</a:t>
            </a:r>
          </a:p>
        </p:txBody>
      </p:sp>
      <p:sp>
        <p:nvSpPr>
          <p:cNvPr id="4" name="Slide Number Placeholder 3"/>
          <p:cNvSpPr>
            <a:spLocks noGrp="1"/>
          </p:cNvSpPr>
          <p:nvPr>
            <p:ph type="sldNum" sz="quarter" idx="5"/>
          </p:nvPr>
        </p:nvSpPr>
        <p:spPr/>
        <p:txBody>
          <a:bodyPr/>
          <a:lstStyle/>
          <a:p>
            <a:fld id="{1F17A66B-F356-466F-ACFF-AE5004251C33}" type="slidenum">
              <a:rPr lang="en-US" smtClean="0"/>
              <a:t>13</a:t>
            </a:fld>
            <a:endParaRPr lang="en-US" dirty="0"/>
          </a:p>
        </p:txBody>
      </p:sp>
    </p:spTree>
    <p:extLst>
      <p:ext uri="{BB962C8B-B14F-4D97-AF65-F5344CB8AC3E}">
        <p14:creationId xmlns:p14="http://schemas.microsoft.com/office/powerpoint/2010/main" val="313065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trust in local government remains far higher than trust in state or federal government, the level of trust in local government is on the decline. Hired professionals serving the public have higher favorability than elected officials, but the increased attacks on non-elected government officials has sparked a divide on the role of government. Most Americans (65% according to Pew Research) feel that those in government are interested in their own personal gain and power rather than the interest of the community or the people. It is important to note that Council-Manager form of government is 57% less likely to have officials convicted of fraud compared to mayor-council.</a:t>
            </a:r>
          </a:p>
        </p:txBody>
      </p:sp>
      <p:sp>
        <p:nvSpPr>
          <p:cNvPr id="4" name="Slide Number Placeholder 3"/>
          <p:cNvSpPr>
            <a:spLocks noGrp="1"/>
          </p:cNvSpPr>
          <p:nvPr>
            <p:ph type="sldNum" sz="quarter" idx="5"/>
          </p:nvPr>
        </p:nvSpPr>
        <p:spPr/>
        <p:txBody>
          <a:bodyPr/>
          <a:lstStyle/>
          <a:p>
            <a:fld id="{1F17A66B-F356-466F-ACFF-AE5004251C33}" type="slidenum">
              <a:rPr lang="en-US" smtClean="0"/>
              <a:t>14</a:t>
            </a:fld>
            <a:endParaRPr lang="en-US" dirty="0"/>
          </a:p>
        </p:txBody>
      </p:sp>
    </p:spTree>
    <p:extLst>
      <p:ext uri="{BB962C8B-B14F-4D97-AF65-F5344CB8AC3E}">
        <p14:creationId xmlns:p14="http://schemas.microsoft.com/office/powerpoint/2010/main" val="199325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Cities under mayor-council and council-manager forms of government span the political spectrum. Both are rooted in the belief of representative democracy (only the town-meeting form of government holds to a direct democracy ideology). Mayor-Council supports a single mayor as the only representative of the people in administrative matters, and Council may only represent the people on legislative matters. Council-Manager supports the idea that the people should be equally represented in </a:t>
            </a:r>
            <a:r>
              <a:rPr lang="en-US" i="1" dirty="0"/>
              <a:t>all</a:t>
            </a:r>
            <a:r>
              <a:rPr lang="en-US" dirty="0"/>
              <a:t> matters before government (administrative and legislative). In recent years, we have seen an increase advocacy for mayor-council from more extreme branches of the dominant political parties. The underlying principle being that if they can get “their person” elected as mayor, they can force the types of changes in government that are viewed as “too extreme” by the majority of the people’s representatives to Council.</a:t>
            </a:r>
          </a:p>
        </p:txBody>
      </p:sp>
      <p:sp>
        <p:nvSpPr>
          <p:cNvPr id="4" name="Slide Number Placeholder 3"/>
          <p:cNvSpPr>
            <a:spLocks noGrp="1"/>
          </p:cNvSpPr>
          <p:nvPr>
            <p:ph type="sldNum" sz="quarter" idx="5"/>
          </p:nvPr>
        </p:nvSpPr>
        <p:spPr/>
        <p:txBody>
          <a:bodyPr/>
          <a:lstStyle/>
          <a:p>
            <a:fld id="{1F17A66B-F356-466F-ACFF-AE5004251C33}" type="slidenum">
              <a:rPr lang="en-US" smtClean="0"/>
              <a:t>15</a:t>
            </a:fld>
            <a:endParaRPr lang="en-US" dirty="0"/>
          </a:p>
        </p:txBody>
      </p:sp>
    </p:spTree>
    <p:extLst>
      <p:ext uri="{BB962C8B-B14F-4D97-AF65-F5344CB8AC3E}">
        <p14:creationId xmlns:p14="http://schemas.microsoft.com/office/powerpoint/2010/main" val="1936009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7A66B-F356-466F-ACFF-AE5004251C33}" type="slidenum">
              <a:rPr lang="en-US" smtClean="0"/>
              <a:t>16</a:t>
            </a:fld>
            <a:endParaRPr lang="en-US" dirty="0"/>
          </a:p>
        </p:txBody>
      </p:sp>
    </p:spTree>
    <p:extLst>
      <p:ext uri="{BB962C8B-B14F-4D97-AF65-F5344CB8AC3E}">
        <p14:creationId xmlns:p14="http://schemas.microsoft.com/office/powerpoint/2010/main" val="989677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D759748-30A4-460F-9DD7-3289228529B5}" type="slidenum">
              <a:rPr lang="en-US" smtClean="0"/>
              <a:t>17</a:t>
            </a:fld>
            <a:endParaRPr lang="en-US" dirty="0"/>
          </a:p>
        </p:txBody>
      </p:sp>
    </p:spTree>
    <p:extLst>
      <p:ext uri="{BB962C8B-B14F-4D97-AF65-F5344CB8AC3E}">
        <p14:creationId xmlns:p14="http://schemas.microsoft.com/office/powerpoint/2010/main" val="924991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59748-30A4-460F-9DD7-3289228529B5}" type="slidenum">
              <a:rPr lang="en-US" smtClean="0"/>
              <a:t>18</a:t>
            </a:fld>
            <a:endParaRPr lang="en-US" dirty="0"/>
          </a:p>
        </p:txBody>
      </p:sp>
    </p:spTree>
    <p:extLst>
      <p:ext uri="{BB962C8B-B14F-4D97-AF65-F5344CB8AC3E}">
        <p14:creationId xmlns:p14="http://schemas.microsoft.com/office/powerpoint/2010/main" val="954182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59748-30A4-460F-9DD7-3289228529B5}" type="slidenum">
              <a:rPr lang="en-US" smtClean="0"/>
              <a:t>19</a:t>
            </a:fld>
            <a:endParaRPr lang="en-US" dirty="0"/>
          </a:p>
        </p:txBody>
      </p:sp>
    </p:spTree>
    <p:extLst>
      <p:ext uri="{BB962C8B-B14F-4D97-AF65-F5344CB8AC3E}">
        <p14:creationId xmlns:p14="http://schemas.microsoft.com/office/powerpoint/2010/main" val="297673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Representative Democracy is a republican form of government. The power of the government lies with the people. However, the size of the nation and the states are too vast for each individual to hear, speak, and act upon the laws and needs of the people. Thus, the people elect a representative and thereby grant the elected member the authority to speak and act on behalf of the constituents. The challenge comes when elected representatives act on their own accord without consulting with the people, or simply disregarding their perspectives. Thus, the election process is intended to hold representatives accountable.</a:t>
            </a:r>
          </a:p>
        </p:txBody>
      </p:sp>
      <p:sp>
        <p:nvSpPr>
          <p:cNvPr id="4" name="Slide Number Placeholder 3"/>
          <p:cNvSpPr>
            <a:spLocks noGrp="1"/>
          </p:cNvSpPr>
          <p:nvPr>
            <p:ph type="sldNum" sz="quarter" idx="5"/>
          </p:nvPr>
        </p:nvSpPr>
        <p:spPr/>
        <p:txBody>
          <a:bodyPr/>
          <a:lstStyle/>
          <a:p>
            <a:fld id="{DD759748-30A4-460F-9DD7-3289228529B5}" type="slidenum">
              <a:rPr lang="en-US" smtClean="0"/>
              <a:t>2</a:t>
            </a:fld>
            <a:endParaRPr lang="en-US" dirty="0"/>
          </a:p>
        </p:txBody>
      </p:sp>
    </p:spTree>
    <p:extLst>
      <p:ext uri="{BB962C8B-B14F-4D97-AF65-F5344CB8AC3E}">
        <p14:creationId xmlns:p14="http://schemas.microsoft.com/office/powerpoint/2010/main" val="1335534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D29010-E80C-4C8B-A55A-34D8F4F3E1B9}"/>
              </a:ext>
            </a:extLst>
          </p:cNvPr>
          <p:cNvSpPr>
            <a:spLocks noGrp="1" noChangeArrowheads="1"/>
          </p:cNvSpPr>
          <p:nvPr>
            <p:ph type="sldNum" sz="quarter" idx="5"/>
          </p:nvPr>
        </p:nvSpPr>
        <p:spPr>
          <a:ln/>
        </p:spPr>
        <p:txBody>
          <a:bodyPr/>
          <a:lstStyle/>
          <a:p>
            <a:fld id="{155C0839-534D-47F8-91D3-60C41973B4DF}" type="slidenum">
              <a:rPr lang="en-US" altLang="en-US"/>
              <a:pPr/>
              <a:t>22</a:t>
            </a:fld>
            <a:endParaRPr lang="en-US" altLang="en-US" dirty="0"/>
          </a:p>
        </p:txBody>
      </p:sp>
      <p:sp>
        <p:nvSpPr>
          <p:cNvPr id="50178" name="Rectangle 2">
            <a:extLst>
              <a:ext uri="{FF2B5EF4-FFF2-40B4-BE49-F238E27FC236}">
                <a16:creationId xmlns:a16="http://schemas.microsoft.com/office/drawing/2014/main" id="{88F2B05E-DC7A-45CF-987D-1CFCB24E2E64}"/>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5CDC9C11-6817-426B-933E-E46A50FF1E0D}"/>
              </a:ext>
            </a:extLst>
          </p:cNvPr>
          <p:cNvSpPr>
            <a:spLocks noGrp="1" noChangeArrowheads="1"/>
          </p:cNvSpPr>
          <p:nvPr>
            <p:ph type="body" idx="1"/>
          </p:nvPr>
        </p:nvSpPr>
        <p:spPr/>
        <p:txBody>
          <a:bodyPr/>
          <a:lstStyle/>
          <a:p>
            <a:pPr marL="228600" indent="-228600"/>
            <a:endParaRPr lang="en-US" altLang="en-US" dirty="0"/>
          </a:p>
        </p:txBody>
      </p:sp>
    </p:spTree>
    <p:extLst>
      <p:ext uri="{BB962C8B-B14F-4D97-AF65-F5344CB8AC3E}">
        <p14:creationId xmlns:p14="http://schemas.microsoft.com/office/powerpoint/2010/main" val="1276638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D29010-E80C-4C8B-A55A-34D8F4F3E1B9}"/>
              </a:ext>
            </a:extLst>
          </p:cNvPr>
          <p:cNvSpPr>
            <a:spLocks noGrp="1" noChangeArrowheads="1"/>
          </p:cNvSpPr>
          <p:nvPr>
            <p:ph type="sldNum" sz="quarter" idx="5"/>
          </p:nvPr>
        </p:nvSpPr>
        <p:spPr>
          <a:ln/>
        </p:spPr>
        <p:txBody>
          <a:bodyPr/>
          <a:lstStyle/>
          <a:p>
            <a:fld id="{155C0839-534D-47F8-91D3-60C41973B4DF}" type="slidenum">
              <a:rPr lang="en-US" altLang="en-US"/>
              <a:pPr/>
              <a:t>23</a:t>
            </a:fld>
            <a:endParaRPr lang="en-US" altLang="en-US" dirty="0"/>
          </a:p>
        </p:txBody>
      </p:sp>
      <p:sp>
        <p:nvSpPr>
          <p:cNvPr id="50178" name="Rectangle 2">
            <a:extLst>
              <a:ext uri="{FF2B5EF4-FFF2-40B4-BE49-F238E27FC236}">
                <a16:creationId xmlns:a16="http://schemas.microsoft.com/office/drawing/2014/main" id="{88F2B05E-DC7A-45CF-987D-1CFCB24E2E64}"/>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5CDC9C11-6817-426B-933E-E46A50FF1E0D}"/>
              </a:ext>
            </a:extLst>
          </p:cNvPr>
          <p:cNvSpPr>
            <a:spLocks noGrp="1" noChangeArrowheads="1"/>
          </p:cNvSpPr>
          <p:nvPr>
            <p:ph type="body" idx="1"/>
          </p:nvPr>
        </p:nvSpPr>
        <p:spPr/>
        <p:txBody>
          <a:bodyPr/>
          <a:lstStyle/>
          <a:p>
            <a:pPr marL="228600" indent="-228600"/>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59748-30A4-460F-9DD7-3289228529B5}" type="slidenum">
              <a:rPr lang="en-US" smtClean="0"/>
              <a:t>26</a:t>
            </a:fld>
            <a:endParaRPr lang="en-US" dirty="0"/>
          </a:p>
        </p:txBody>
      </p:sp>
    </p:spTree>
    <p:extLst>
      <p:ext uri="{BB962C8B-B14F-4D97-AF65-F5344CB8AC3E}">
        <p14:creationId xmlns:p14="http://schemas.microsoft.com/office/powerpoint/2010/main" val="1560205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59748-30A4-460F-9DD7-3289228529B5}" type="slidenum">
              <a:rPr lang="en-US" smtClean="0"/>
              <a:t>27</a:t>
            </a:fld>
            <a:endParaRPr lang="en-US" dirty="0"/>
          </a:p>
        </p:txBody>
      </p:sp>
    </p:spTree>
    <p:extLst>
      <p:ext uri="{BB962C8B-B14F-4D97-AF65-F5344CB8AC3E}">
        <p14:creationId xmlns:p14="http://schemas.microsoft.com/office/powerpoint/2010/main" val="1581168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D759748-30A4-460F-9DD7-3289228529B5}" type="slidenum">
              <a:rPr lang="en-US" smtClean="0"/>
              <a:t>28</a:t>
            </a:fld>
            <a:endParaRPr lang="en-US" dirty="0"/>
          </a:p>
        </p:txBody>
      </p:sp>
    </p:spTree>
    <p:extLst>
      <p:ext uri="{BB962C8B-B14F-4D97-AF65-F5344CB8AC3E}">
        <p14:creationId xmlns:p14="http://schemas.microsoft.com/office/powerpoint/2010/main" val="1065829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Rob </a:t>
            </a:r>
          </a:p>
        </p:txBody>
      </p:sp>
      <p:sp>
        <p:nvSpPr>
          <p:cNvPr id="4" name="Slide Number Placeholder 3"/>
          <p:cNvSpPr>
            <a:spLocks noGrp="1"/>
          </p:cNvSpPr>
          <p:nvPr>
            <p:ph type="sldNum" sz="quarter" idx="10"/>
          </p:nvPr>
        </p:nvSpPr>
        <p:spPr/>
        <p:txBody>
          <a:bodyPr/>
          <a:lstStyle/>
          <a:p>
            <a:fld id="{DD759748-30A4-460F-9DD7-3289228529B5}" type="slidenum">
              <a:rPr lang="en-US" smtClean="0"/>
              <a:t>34</a:t>
            </a:fld>
            <a:endParaRPr lang="en-US" dirty="0"/>
          </a:p>
        </p:txBody>
      </p:sp>
    </p:spTree>
    <p:extLst>
      <p:ext uri="{BB962C8B-B14F-4D97-AF65-F5344CB8AC3E}">
        <p14:creationId xmlns:p14="http://schemas.microsoft.com/office/powerpoint/2010/main" val="356620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 constitution articulates the power of the federal government and provides significant autonomy and powers to the state governments to meet the needs of the people. States must abide by the U.S. Constitution and all federal laws and restrictions lawfully placed upon them by the federal government. States have a level of autonomy to establish and enforce laws within their state provided they do not contradict federal law and that they do not attempt to exert authority in areas expressly limited to the federal government or prohibited to state governments. That said, it is important to note that state governments must recognize the laws and records (such as licenses) of other states and enforce rights in its own courts that would be enforced in other state courts. This is called “Full Faith and Credit.” </a:t>
            </a:r>
          </a:p>
          <a:p>
            <a:endParaRPr lang="en-US" dirty="0"/>
          </a:p>
        </p:txBody>
      </p:sp>
      <p:sp>
        <p:nvSpPr>
          <p:cNvPr id="4" name="Slide Number Placeholder 3"/>
          <p:cNvSpPr>
            <a:spLocks noGrp="1"/>
          </p:cNvSpPr>
          <p:nvPr>
            <p:ph type="sldNum" sz="quarter" idx="5"/>
          </p:nvPr>
        </p:nvSpPr>
        <p:spPr/>
        <p:txBody>
          <a:bodyPr/>
          <a:lstStyle/>
          <a:p>
            <a:fld id="{DD759748-30A4-460F-9DD7-3289228529B5}" type="slidenum">
              <a:rPr lang="en-US" smtClean="0"/>
              <a:t>3</a:t>
            </a:fld>
            <a:endParaRPr lang="en-US" dirty="0"/>
          </a:p>
        </p:txBody>
      </p:sp>
    </p:spTree>
    <p:extLst>
      <p:ext uri="{BB962C8B-B14F-4D97-AF65-F5344CB8AC3E}">
        <p14:creationId xmlns:p14="http://schemas.microsoft.com/office/powerpoint/2010/main" val="129182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there is no nationally acknowledge local level of government, there is no uniform structure of local governments in the US. Ultimately, there is a high degree of professionalism in local government because they must respond to the immediate needs of the people. So, unlike the federal and state government, which are more focused on broad policy issues and programs and services delivered often far away from the seat of government, local governments serve specific communities with close proximity and access to government. As such, local government is comprised of greater technical experts at all levels of government. It is important to note that local government differs by location and there is very little uniformity even within states. Always, in a US context, local governments are a child of the state. Meaning, their power, authority, and any level of autonomy must be granted by the states themselves. So, it is important to engage with the state Constitution and state code for guidance on what possibilities and requirements exist for the form and function of local government. </a:t>
            </a:r>
          </a:p>
        </p:txBody>
      </p:sp>
      <p:sp>
        <p:nvSpPr>
          <p:cNvPr id="4" name="Slide Number Placeholder 3"/>
          <p:cNvSpPr>
            <a:spLocks noGrp="1"/>
          </p:cNvSpPr>
          <p:nvPr>
            <p:ph type="sldNum" sz="quarter" idx="5"/>
          </p:nvPr>
        </p:nvSpPr>
        <p:spPr/>
        <p:txBody>
          <a:bodyPr/>
          <a:lstStyle/>
          <a:p>
            <a:fld id="{DD759748-30A4-460F-9DD7-3289228529B5}" type="slidenum">
              <a:rPr lang="en-US" smtClean="0"/>
              <a:t>4</a:t>
            </a:fld>
            <a:endParaRPr lang="en-US" dirty="0"/>
          </a:p>
        </p:txBody>
      </p:sp>
    </p:spTree>
    <p:extLst>
      <p:ext uri="{BB962C8B-B14F-4D97-AF65-F5344CB8AC3E}">
        <p14:creationId xmlns:p14="http://schemas.microsoft.com/office/powerpoint/2010/main" val="266940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there is a wide range of distinctions between forms of government, there are primarily five forms of local government in the US. The most prominent are the Council-Manager form and the Mayor-Council form of government. </a:t>
            </a:r>
          </a:p>
        </p:txBody>
      </p:sp>
      <p:sp>
        <p:nvSpPr>
          <p:cNvPr id="4" name="Slide Number Placeholder 3"/>
          <p:cNvSpPr>
            <a:spLocks noGrp="1"/>
          </p:cNvSpPr>
          <p:nvPr>
            <p:ph type="sldNum" sz="quarter" idx="5"/>
          </p:nvPr>
        </p:nvSpPr>
        <p:spPr/>
        <p:txBody>
          <a:bodyPr/>
          <a:lstStyle/>
          <a:p>
            <a:fld id="{DD759748-30A4-460F-9DD7-3289228529B5}" type="slidenum">
              <a:rPr lang="en-US" smtClean="0"/>
              <a:t>5</a:t>
            </a:fld>
            <a:endParaRPr lang="en-US" dirty="0"/>
          </a:p>
        </p:txBody>
      </p:sp>
    </p:spTree>
    <p:extLst>
      <p:ext uri="{BB962C8B-B14F-4D97-AF65-F5344CB8AC3E}">
        <p14:creationId xmlns:p14="http://schemas.microsoft.com/office/powerpoint/2010/main" val="425474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Early forms of local government were primarily Town Meeting structures. This direct democracy allows each resident to vote on any matter before government and offers direction for the types of programs and services expected from the government organization. These were great for small towns and agricultural communities where few services were demanded of the municipality. Today, these are primarily only in the New England area. Many small municipalities residents unable to participate regularly in town meeting structures, a representative town meeting structure was put in place to allow elected representatives to vote on behalf of the people. As industrialization brought about the urbanization of America, the demand for a more responsive government to meet the growing demands of the people increased. In 1894, 29 “good government” organizations held a conference in Philadelphia to establish a reform movement to strengthen local government. They formed the National Municipal League and in 1899, following a conference in Columbus, Ohio, they promoted a strong mayor system as the ideal form of government, recommended no state pass special legislations governing specific municipalities, and pushed for home rule for cities over 25,000 in population. The form of government, now referred to as Mayor-Council took hold in cities across the country. However, in 1901, following the aftermath of the hurricane that rocked Galveston, Texas, the realization that a separation of powers prohibited local government from responding to immediate needs. And so, Galveston established a commission form of government that unified executive and legislative powers in the hands of the elected body and also placed the authority to manage the operations of specific departments into each elected commissioner. The form of government quickly grew as cities embraced the idea that no one individual should maintain full executive power and authority over the operations of government. However, the executive authority to manage operation of specific departments being distributed to commissioners created an inefficient and siloed organizational structure that many municipalities began to regret. In 1908, Staunton, Virginia implemented a new innovation by having the “general manager” administer all city departments on behalf of the people. Richard Childs, who led the Short Ballot Organization, is credited with combining the commission plan with the general manager plan to establish what is referred to today as the council-manager plan. </a:t>
            </a:r>
          </a:p>
          <a:p>
            <a:endParaRPr lang="en-US" dirty="0"/>
          </a:p>
        </p:txBody>
      </p:sp>
      <p:sp>
        <p:nvSpPr>
          <p:cNvPr id="4" name="Slide Number Placeholder 3"/>
          <p:cNvSpPr>
            <a:spLocks noGrp="1"/>
          </p:cNvSpPr>
          <p:nvPr>
            <p:ph type="sldNum" sz="quarter" idx="5"/>
          </p:nvPr>
        </p:nvSpPr>
        <p:spPr/>
        <p:txBody>
          <a:bodyPr/>
          <a:lstStyle/>
          <a:p>
            <a:fld id="{DD759748-30A4-460F-9DD7-3289228529B5}" type="slidenum">
              <a:rPr lang="en-US" smtClean="0"/>
              <a:t>6</a:t>
            </a:fld>
            <a:endParaRPr lang="en-US" dirty="0"/>
          </a:p>
        </p:txBody>
      </p:sp>
    </p:spTree>
    <p:extLst>
      <p:ext uri="{BB962C8B-B14F-4D97-AF65-F5344CB8AC3E}">
        <p14:creationId xmlns:p14="http://schemas.microsoft.com/office/powerpoint/2010/main" val="784245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chart, you will see that the majority of cities where the population is very large (over 500,000) or very small (under 5,000) adopt a mayor-council form of government (highlighted in red. Most cities with population from 5,000 to 250,000;  however, tend to operate under council-manager structures (highlighted in blue). There is an even split for cities with population 250-000 – 500,000 (highlighted in green). Cities tend to move toward a council-manager form of government based on the complexity of issues the government has to address. This makes sese considering a city that has a number of issues that require some experience or understanding to address (infrastructure development, diverse funding sources, significant housing issues, large public health concerns, diverse population base, </a:t>
            </a:r>
            <a:r>
              <a:rPr lang="en-US" dirty="0" err="1"/>
              <a:t>etc</a:t>
            </a:r>
            <a:r>
              <a:rPr lang="en-US" dirty="0"/>
              <a:t>), an elected mayor may not have the ability to operate the government organization effectively or efficiently. These cities tend to adopt council-manager governance to assure an experienced manager can address the needs most effectively. This changes in the larger population cities due largely to the broader political influence and opportunity for political advancement from being a mayor in a large city. Large cities have much more diverse political factions and those factions want a mayor from their own political perspective to run government and serve their political interests and opportunities. They generally establish large bureaucracies staffed with individuals capable of managing the complexities of government so that the mayor remains focused on the political activities of the mayor.</a:t>
            </a:r>
          </a:p>
        </p:txBody>
      </p:sp>
      <p:sp>
        <p:nvSpPr>
          <p:cNvPr id="4" name="Slide Number Placeholder 3"/>
          <p:cNvSpPr>
            <a:spLocks noGrp="1"/>
          </p:cNvSpPr>
          <p:nvPr>
            <p:ph type="sldNum" sz="quarter" idx="5"/>
          </p:nvPr>
        </p:nvSpPr>
        <p:spPr/>
        <p:txBody>
          <a:bodyPr/>
          <a:lstStyle/>
          <a:p>
            <a:fld id="{DD759748-30A4-460F-9DD7-3289228529B5}" type="slidenum">
              <a:rPr lang="en-US" smtClean="0"/>
              <a:t>7</a:t>
            </a:fld>
            <a:endParaRPr lang="en-US" dirty="0"/>
          </a:p>
        </p:txBody>
      </p:sp>
    </p:spTree>
    <p:extLst>
      <p:ext uri="{BB962C8B-B14F-4D97-AF65-F5344CB8AC3E}">
        <p14:creationId xmlns:p14="http://schemas.microsoft.com/office/powerpoint/2010/main" val="413963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believe the manager and mayor are equivalents of each other with the only distinction being that the mayor is elected and the manager is appointed. This is a perception we must consider more closely. While both hold the title of Chief Executive Officer, they have very different powers and authority under the respective forms of government. Primarily, the manager is hired/fired by the council and is </a:t>
            </a:r>
            <a:r>
              <a:rPr lang="en-US" i="1" dirty="0"/>
              <a:t>obligated </a:t>
            </a:r>
            <a:r>
              <a:rPr lang="en-US" i="0" dirty="0"/>
              <a:t>to meet their adopted goals and outcomes. Even if the Council adopts a policy that is counter to the manager’s recommendation or beliefs, the manager is held accountable by the council to fully and faithfully achieve the ends set by the council, or they can resign from their position. The Mayor, however is separate from the Council and is under no obligation to fully and faithfully achieve the goals they desire for the community. Instead, the mayor serves their own political agenda and can serve as an ally or an obstacle to the council as the mayor chooses. </a:t>
            </a:r>
            <a:endParaRPr lang="en-US" dirty="0"/>
          </a:p>
        </p:txBody>
      </p:sp>
      <p:sp>
        <p:nvSpPr>
          <p:cNvPr id="4" name="Slide Number Placeholder 3"/>
          <p:cNvSpPr>
            <a:spLocks noGrp="1"/>
          </p:cNvSpPr>
          <p:nvPr>
            <p:ph type="sldNum" sz="quarter" idx="5"/>
          </p:nvPr>
        </p:nvSpPr>
        <p:spPr/>
        <p:txBody>
          <a:bodyPr/>
          <a:lstStyle/>
          <a:p>
            <a:fld id="{DD759748-30A4-460F-9DD7-3289228529B5}" type="slidenum">
              <a:rPr lang="en-US" smtClean="0"/>
              <a:t>8</a:t>
            </a:fld>
            <a:endParaRPr lang="en-US" dirty="0"/>
          </a:p>
        </p:txBody>
      </p:sp>
    </p:spTree>
    <p:extLst>
      <p:ext uri="{BB962C8B-B14F-4D97-AF65-F5344CB8AC3E}">
        <p14:creationId xmlns:p14="http://schemas.microsoft.com/office/powerpoint/2010/main" val="392352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issue that gets confused between the council-manager and mayor-council form of government is the misconception that the mayor under a council-manager form is stripped of all power and authority. As shown here, the vast majority of the responsibilities are identical under both forms of government (highlighted in blue). The distinction is that the council-manager mayor sets the Council agenda and runs the council meetings much as a council president does under mayor-council government, and also has the power to vote on every item before council. These are powers a mayor-council mayor does not have. Instead, they have the power to run the daily operation of government and oversee all department heads (making them political appointees), and can veto any action of council they disagree with. </a:t>
            </a:r>
          </a:p>
        </p:txBody>
      </p:sp>
      <p:sp>
        <p:nvSpPr>
          <p:cNvPr id="4" name="Slide Number Placeholder 3"/>
          <p:cNvSpPr>
            <a:spLocks noGrp="1"/>
          </p:cNvSpPr>
          <p:nvPr>
            <p:ph type="sldNum" sz="quarter" idx="5"/>
          </p:nvPr>
        </p:nvSpPr>
        <p:spPr/>
        <p:txBody>
          <a:bodyPr/>
          <a:lstStyle/>
          <a:p>
            <a:fld id="{DD759748-30A4-460F-9DD7-3289228529B5}" type="slidenum">
              <a:rPr lang="en-US" smtClean="0"/>
              <a:t>9</a:t>
            </a:fld>
            <a:endParaRPr lang="en-US" dirty="0"/>
          </a:p>
        </p:txBody>
      </p:sp>
    </p:spTree>
    <p:extLst>
      <p:ext uri="{BB962C8B-B14F-4D97-AF65-F5344CB8AC3E}">
        <p14:creationId xmlns:p14="http://schemas.microsoft.com/office/powerpoint/2010/main" val="373077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C7B0DD-4F54-AA42-B0A6-F094D76EA922}"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62500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7B0DD-4F54-AA42-B0A6-F094D76EA922}"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134682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7B0DD-4F54-AA42-B0A6-F094D76EA922}"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280325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1C82B8"/>
                </a:solidFill>
                <a:latin typeface="Helvetica" panose="020B0604020202020204" pitchFamily="34" charset="0"/>
                <a:cs typeface="Helvetica"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2800">
                <a:latin typeface="Helvetica" panose="020B0604020202020204" pitchFamily="34" charset="0"/>
                <a:cs typeface="Helvetica" panose="020B0604020202020204" pitchFamily="34" charset="0"/>
              </a:defRPr>
            </a:lvl1pPr>
            <a:lvl2pPr>
              <a:defRPr sz="2400">
                <a:latin typeface="Helvetica" panose="020B0604020202020204" pitchFamily="34" charset="0"/>
                <a:cs typeface="Helvetica" panose="020B0604020202020204" pitchFamily="34" charset="0"/>
              </a:defRPr>
            </a:lvl2pPr>
            <a:lvl3pPr>
              <a:defRPr sz="2000">
                <a:latin typeface="Helvetica" panose="020B0604020202020204" pitchFamily="34" charset="0"/>
                <a:cs typeface="Helvetica" panose="020B0604020202020204" pitchFamily="34" charset="0"/>
              </a:defRPr>
            </a:lvl3pPr>
            <a:lvl4pPr>
              <a:defRPr sz="1800">
                <a:latin typeface="Helvetica" panose="020B0604020202020204" pitchFamily="34" charset="0"/>
                <a:cs typeface="Helvetica" panose="020B0604020202020204" pitchFamily="34" charset="0"/>
              </a:defRPr>
            </a:lvl4pPr>
            <a:lvl5pPr>
              <a:defRPr sz="1800">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7B0DD-4F54-AA42-B0A6-F094D76EA922}"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DB295-4069-6843-816C-A26BA3DC58E8}" type="slidenum">
              <a:rPr lang="en-US" smtClean="0"/>
              <a:t>‹#›</a:t>
            </a:fld>
            <a:endParaRPr lang="en-US" dirty="0"/>
          </a:p>
        </p:txBody>
      </p:sp>
      <p:sp>
        <p:nvSpPr>
          <p:cNvPr id="7" name="Rectangle 6">
            <a:extLst>
              <a:ext uri="{FF2B5EF4-FFF2-40B4-BE49-F238E27FC236}">
                <a16:creationId xmlns:a16="http://schemas.microsoft.com/office/drawing/2014/main" id="{83A27DAC-0942-4DDB-819A-F5A5893A528A}"/>
              </a:ext>
            </a:extLst>
          </p:cNvPr>
          <p:cNvSpPr/>
          <p:nvPr userDrawn="1"/>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A81DAD0-59DA-47F8-A646-E33C3A80513D}"/>
              </a:ext>
            </a:extLst>
          </p:cNvPr>
          <p:cNvSpPr/>
          <p:nvPr userDrawn="1"/>
        </p:nvSpPr>
        <p:spPr>
          <a:xfrm>
            <a:off x="6840877" y="0"/>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ICMA-Master-REV-web.png">
            <a:extLst>
              <a:ext uri="{FF2B5EF4-FFF2-40B4-BE49-F238E27FC236}">
                <a16:creationId xmlns:a16="http://schemas.microsoft.com/office/drawing/2014/main" id="{E5F75BED-B1D9-47DB-BBB7-1514E784E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4064" y="347829"/>
            <a:ext cx="1533421" cy="497267"/>
          </a:xfrm>
          <a:prstGeom prst="rect">
            <a:avLst/>
          </a:prstGeom>
        </p:spPr>
      </p:pic>
    </p:spTree>
    <p:extLst>
      <p:ext uri="{BB962C8B-B14F-4D97-AF65-F5344CB8AC3E}">
        <p14:creationId xmlns:p14="http://schemas.microsoft.com/office/powerpoint/2010/main" val="416480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C7B0DD-4F54-AA42-B0A6-F094D76EA922}" type="datetimeFigureOut">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217050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C7B0DD-4F54-AA42-B0A6-F094D76EA922}"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89899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C7B0DD-4F54-AA42-B0A6-F094D76EA922}" type="datetimeFigureOut">
              <a:rPr lang="en-US" smtClean="0"/>
              <a:t>3/8/2024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246258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C7B0DD-4F54-AA42-B0A6-F094D76EA922}" type="datetimeFigureOut">
              <a:rPr lang="en-US" smtClean="0"/>
              <a:t>3/8/2024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368789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7B0DD-4F54-AA42-B0A6-F094D76EA922}" type="datetimeFigureOut">
              <a:rPr lang="en-US" smtClean="0"/>
              <a:t>3/8/2024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165756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C7B0DD-4F54-AA42-B0A6-F094D76EA922}"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255660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C7B0DD-4F54-AA42-B0A6-F094D76EA922}" type="datetimeFigureOut">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67968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C7B0DD-4F54-AA42-B0A6-F094D76EA922}" type="datetimeFigureOut">
              <a:rPr lang="en-US" smtClean="0"/>
              <a:t>3/8/2024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6DB295-4069-6843-816C-A26BA3DC58E8}" type="slidenum">
              <a:rPr lang="en-US" smtClean="0"/>
              <a:t>‹#›</a:t>
            </a:fld>
            <a:endParaRPr lang="en-US" dirty="0"/>
          </a:p>
        </p:txBody>
      </p:sp>
    </p:spTree>
    <p:extLst>
      <p:ext uri="{BB962C8B-B14F-4D97-AF65-F5344CB8AC3E}">
        <p14:creationId xmlns:p14="http://schemas.microsoft.com/office/powerpoint/2010/main" val="374015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image" Target="../media/image24.svg"/><Relationship Id="rId21" Type="http://schemas.openxmlformats.org/officeDocument/2006/relationships/image" Target="../media/image42.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19" Type="http://schemas.openxmlformats.org/officeDocument/2006/relationships/image" Target="../media/image40.sv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sv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sv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sv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87614" y="2557083"/>
            <a:ext cx="8243356"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5022038"/>
            <a:ext cx="9144000" cy="140704"/>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6275E49-20CF-4E3D-AB09-3AD37009FD47}"/>
              </a:ext>
            </a:extLst>
          </p:cNvPr>
          <p:cNvSpPr/>
          <p:nvPr/>
        </p:nvSpPr>
        <p:spPr>
          <a:xfrm>
            <a:off x="2" y="0"/>
            <a:ext cx="306034" cy="5143500"/>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sp>
        <p:nvSpPr>
          <p:cNvPr id="5" name="TextBox 4">
            <a:extLst>
              <a:ext uri="{FF2B5EF4-FFF2-40B4-BE49-F238E27FC236}">
                <a16:creationId xmlns:a16="http://schemas.microsoft.com/office/drawing/2014/main" id="{4521E35D-156E-4C29-8100-70B6238F7C57}"/>
              </a:ext>
            </a:extLst>
          </p:cNvPr>
          <p:cNvSpPr txBox="1"/>
          <p:nvPr/>
        </p:nvSpPr>
        <p:spPr>
          <a:xfrm>
            <a:off x="487614" y="1243853"/>
            <a:ext cx="7573820" cy="1200329"/>
          </a:xfrm>
          <a:prstGeom prst="rect">
            <a:avLst/>
          </a:prstGeom>
          <a:noFill/>
        </p:spPr>
        <p:txBody>
          <a:bodyPr wrap="square" rtlCol="0">
            <a:spAutoFit/>
          </a:bodyPr>
          <a:lstStyle/>
          <a:p>
            <a:r>
              <a:rPr lang="en-US" sz="3600" b="1" dirty="0">
                <a:solidFill>
                  <a:srgbClr val="617DAC"/>
                </a:solidFill>
                <a:latin typeface="Helvetica" panose="020B0604020202020204" pitchFamily="34" charset="0"/>
                <a:cs typeface="Helvetica" panose="020B0604020202020204" pitchFamily="34" charset="0"/>
              </a:rPr>
              <a:t>Council-Manager v. Mayor-Council Government</a:t>
            </a:r>
          </a:p>
        </p:txBody>
      </p:sp>
      <p:sp>
        <p:nvSpPr>
          <p:cNvPr id="9" name="Subtitle 8">
            <a:extLst>
              <a:ext uri="{FF2B5EF4-FFF2-40B4-BE49-F238E27FC236}">
                <a16:creationId xmlns:a16="http://schemas.microsoft.com/office/drawing/2014/main" id="{BEE82CFA-2F18-388C-F594-81DAD8BACF74}"/>
              </a:ext>
            </a:extLst>
          </p:cNvPr>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127298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sp>
        <p:nvSpPr>
          <p:cNvPr id="10" name="Rectangle 9"/>
          <p:cNvSpPr/>
          <p:nvPr/>
        </p:nvSpPr>
        <p:spPr>
          <a:xfrm>
            <a:off x="2" y="0"/>
            <a:ext cx="306034" cy="5143500"/>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pic>
        <p:nvPicPr>
          <p:cNvPr id="12" name="Picture 11" descr="squares-white-final.png"/>
          <p:cNvPicPr>
            <a:picLocks noChangeAspect="1"/>
          </p:cNvPicPr>
          <p:nvPr/>
        </p:nvPicPr>
        <p:blipFill rotWithShape="1">
          <a:blip r:embed="rId3">
            <a:alphaModFix amt="45000"/>
            <a:extLst>
              <a:ext uri="{28A0092B-C50C-407E-A947-70E740481C1C}">
                <a14:useLocalDpi xmlns:a14="http://schemas.microsoft.com/office/drawing/2010/main" val="0"/>
              </a:ext>
            </a:extLst>
          </a:blip>
          <a:srcRect l="19761" t="19548" b="15652"/>
          <a:stretch/>
        </p:blipFill>
        <p:spPr>
          <a:xfrm flipH="1">
            <a:off x="2972595" y="0"/>
            <a:ext cx="6368959" cy="5143500"/>
          </a:xfrm>
          <a:prstGeom prst="rect">
            <a:avLst/>
          </a:prstGeom>
        </p:spPr>
      </p:pic>
      <p:sp>
        <p:nvSpPr>
          <p:cNvPr id="2" name="Title 1">
            <a:extLst>
              <a:ext uri="{FF2B5EF4-FFF2-40B4-BE49-F238E27FC236}">
                <a16:creationId xmlns:a16="http://schemas.microsoft.com/office/drawing/2014/main" id="{F260C901-78CB-41A3-AD06-AB7E07AD96F0}"/>
              </a:ext>
            </a:extLst>
          </p:cNvPr>
          <p:cNvSpPr>
            <a:spLocks noGrp="1"/>
          </p:cNvSpPr>
          <p:nvPr>
            <p:ph type="ctrTitle"/>
          </p:nvPr>
        </p:nvSpPr>
        <p:spPr>
          <a:xfrm>
            <a:off x="685800" y="696355"/>
            <a:ext cx="7772400" cy="3747790"/>
          </a:xfrm>
        </p:spPr>
        <p:txBody>
          <a:bodyPr>
            <a:normAutofit/>
          </a:bodyPr>
          <a:lstStyle/>
          <a:p>
            <a:r>
              <a:rPr lang="en-US" dirty="0">
                <a:solidFill>
                  <a:schemeClr val="bg1">
                    <a:lumMod val="75000"/>
                  </a:schemeClr>
                </a:solidFill>
              </a:rPr>
              <a:t>Form of Government Considerations</a:t>
            </a:r>
          </a:p>
        </p:txBody>
      </p:sp>
    </p:spTree>
    <p:extLst>
      <p:ext uri="{BB962C8B-B14F-4D97-AF65-F5344CB8AC3E}">
        <p14:creationId xmlns:p14="http://schemas.microsoft.com/office/powerpoint/2010/main" val="344385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CF1A-5DD9-F642-CF76-11EC42F54CC4}"/>
              </a:ext>
            </a:extLst>
          </p:cNvPr>
          <p:cNvSpPr>
            <a:spLocks noGrp="1"/>
          </p:cNvSpPr>
          <p:nvPr>
            <p:ph type="title"/>
          </p:nvPr>
        </p:nvSpPr>
        <p:spPr>
          <a:xfrm>
            <a:off x="362495" y="1231790"/>
            <a:ext cx="3301093" cy="782070"/>
          </a:xfrm>
        </p:spPr>
        <p:txBody>
          <a:bodyPr>
            <a:normAutofit fontScale="90000"/>
          </a:bodyPr>
          <a:lstStyle/>
          <a:p>
            <a:pPr algn="ctr"/>
            <a:r>
              <a:rPr lang="en-US" sz="2400" b="1" dirty="0">
                <a:latin typeface="+mn-lt"/>
              </a:rPr>
              <a:t>Administration-Politics Dichotomy</a:t>
            </a:r>
          </a:p>
        </p:txBody>
      </p:sp>
      <p:pic>
        <p:nvPicPr>
          <p:cNvPr id="5" name="Content Placeholder 4">
            <a:extLst>
              <a:ext uri="{FF2B5EF4-FFF2-40B4-BE49-F238E27FC236}">
                <a16:creationId xmlns:a16="http://schemas.microsoft.com/office/drawing/2014/main" id="{692344A1-D18B-884B-D0E5-E2B543E7380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463142" y="1622825"/>
            <a:ext cx="3810767" cy="2307174"/>
          </a:xfrm>
        </p:spPr>
      </p:pic>
      <p:sp>
        <p:nvSpPr>
          <p:cNvPr id="7" name="TextBox 6">
            <a:extLst>
              <a:ext uri="{FF2B5EF4-FFF2-40B4-BE49-F238E27FC236}">
                <a16:creationId xmlns:a16="http://schemas.microsoft.com/office/drawing/2014/main" id="{6596DBC4-A342-0C93-B2EC-A133E1139525}"/>
              </a:ext>
            </a:extLst>
          </p:cNvPr>
          <p:cNvSpPr txBox="1"/>
          <p:nvPr/>
        </p:nvSpPr>
        <p:spPr>
          <a:xfrm>
            <a:off x="455405" y="2264020"/>
            <a:ext cx="3115270" cy="1754326"/>
          </a:xfrm>
          <a:prstGeom prst="rect">
            <a:avLst/>
          </a:prstGeom>
          <a:noFill/>
        </p:spPr>
        <p:txBody>
          <a:bodyPr wrap="square" rtlCol="0">
            <a:spAutoFit/>
          </a:bodyPr>
          <a:lstStyle/>
          <a:p>
            <a:pPr algn="ctr"/>
            <a:r>
              <a:rPr lang="en-US" sz="1350" dirty="0"/>
              <a:t>The debate on form of government generally centers upon whether the Chief Executive should be a professional with the proven knowledge, skills and abilities necessary to run a government organization or an individual popularly elected by the people to serve the will of majority voters.</a:t>
            </a:r>
          </a:p>
        </p:txBody>
      </p:sp>
      <p:cxnSp>
        <p:nvCxnSpPr>
          <p:cNvPr id="9" name="Straight Connector 8">
            <a:extLst>
              <a:ext uri="{FF2B5EF4-FFF2-40B4-BE49-F238E27FC236}">
                <a16:creationId xmlns:a16="http://schemas.microsoft.com/office/drawing/2014/main" id="{F376C993-0147-FBCD-C1C2-BE621EEDBD8E}"/>
              </a:ext>
            </a:extLst>
          </p:cNvPr>
          <p:cNvCxnSpPr/>
          <p:nvPr/>
        </p:nvCxnSpPr>
        <p:spPr>
          <a:xfrm>
            <a:off x="777512" y="2122715"/>
            <a:ext cx="24710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53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921754-2472-9699-5F32-D7F74436C556}"/>
              </a:ext>
            </a:extLst>
          </p:cNvPr>
          <p:cNvSpPr txBox="1">
            <a:spLocks/>
          </p:cNvSpPr>
          <p:nvPr/>
        </p:nvSpPr>
        <p:spPr>
          <a:xfrm>
            <a:off x="362495" y="1231790"/>
            <a:ext cx="3301093" cy="7820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03A70"/>
                </a:solidFill>
                <a:latin typeface="Lato Heavy" panose="020F0502020204030203" pitchFamily="34" charset="0"/>
                <a:ea typeface="+mj-ea"/>
                <a:cs typeface="+mj-cs"/>
              </a:defRPr>
            </a:lvl1pPr>
          </a:lstStyle>
          <a:p>
            <a:pPr algn="ctr"/>
            <a:r>
              <a:rPr lang="en-US" sz="2400" b="1" dirty="0">
                <a:latin typeface="+mn-lt"/>
              </a:rPr>
              <a:t>Accountability</a:t>
            </a:r>
          </a:p>
        </p:txBody>
      </p:sp>
      <p:sp>
        <p:nvSpPr>
          <p:cNvPr id="7" name="TextBox 6">
            <a:extLst>
              <a:ext uri="{FF2B5EF4-FFF2-40B4-BE49-F238E27FC236}">
                <a16:creationId xmlns:a16="http://schemas.microsoft.com/office/drawing/2014/main" id="{F4E03EE4-5EA2-06B9-70AF-116BDA36DD9C}"/>
              </a:ext>
            </a:extLst>
          </p:cNvPr>
          <p:cNvSpPr txBox="1"/>
          <p:nvPr/>
        </p:nvSpPr>
        <p:spPr>
          <a:xfrm>
            <a:off x="455405" y="2264020"/>
            <a:ext cx="3115270" cy="1131079"/>
          </a:xfrm>
          <a:prstGeom prst="rect">
            <a:avLst/>
          </a:prstGeom>
          <a:noFill/>
        </p:spPr>
        <p:txBody>
          <a:bodyPr wrap="square" rtlCol="0">
            <a:spAutoFit/>
          </a:bodyPr>
          <a:lstStyle/>
          <a:p>
            <a:pPr algn="ctr"/>
            <a:r>
              <a:rPr lang="en-US" sz="1350" dirty="0"/>
              <a:t>The desire to hold the executive accountable for effective, efficient, or equitable governance is the primary concern raised in form of government challenges. </a:t>
            </a:r>
            <a:endParaRPr lang="en-US" sz="1350" b="1" dirty="0"/>
          </a:p>
        </p:txBody>
      </p:sp>
      <p:cxnSp>
        <p:nvCxnSpPr>
          <p:cNvPr id="8" name="Straight Connector 7">
            <a:extLst>
              <a:ext uri="{FF2B5EF4-FFF2-40B4-BE49-F238E27FC236}">
                <a16:creationId xmlns:a16="http://schemas.microsoft.com/office/drawing/2014/main" id="{690F6AF8-B748-0266-2C68-3A7AD802676B}"/>
              </a:ext>
            </a:extLst>
          </p:cNvPr>
          <p:cNvCxnSpPr/>
          <p:nvPr/>
        </p:nvCxnSpPr>
        <p:spPr>
          <a:xfrm>
            <a:off x="777512" y="2122715"/>
            <a:ext cx="247105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D6EE26A6-8E97-20F1-6C12-9F59240E1F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90707" y="1624525"/>
            <a:ext cx="4597889" cy="2342807"/>
          </a:xfrm>
          <a:prstGeom prst="rect">
            <a:avLst/>
          </a:prstGeom>
        </p:spPr>
      </p:pic>
    </p:spTree>
    <p:extLst>
      <p:ext uri="{BB962C8B-B14F-4D97-AF65-F5344CB8AC3E}">
        <p14:creationId xmlns:p14="http://schemas.microsoft.com/office/powerpoint/2010/main" val="278621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921754-2472-9699-5F32-D7F74436C556}"/>
              </a:ext>
            </a:extLst>
          </p:cNvPr>
          <p:cNvSpPr txBox="1">
            <a:spLocks/>
          </p:cNvSpPr>
          <p:nvPr/>
        </p:nvSpPr>
        <p:spPr>
          <a:xfrm>
            <a:off x="362495" y="1231790"/>
            <a:ext cx="3301093" cy="7820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03A70"/>
                </a:solidFill>
                <a:latin typeface="Lato Heavy" panose="020F0502020204030203" pitchFamily="34" charset="0"/>
                <a:ea typeface="+mj-ea"/>
                <a:cs typeface="+mj-cs"/>
              </a:defRPr>
            </a:lvl1pPr>
          </a:lstStyle>
          <a:p>
            <a:pPr algn="ctr"/>
            <a:r>
              <a:rPr lang="en-US" sz="2400" b="1" dirty="0">
                <a:latin typeface="+mn-lt"/>
              </a:rPr>
              <a:t>Separate or Unified Powers</a:t>
            </a:r>
          </a:p>
        </p:txBody>
      </p:sp>
      <p:sp>
        <p:nvSpPr>
          <p:cNvPr id="7" name="TextBox 6">
            <a:extLst>
              <a:ext uri="{FF2B5EF4-FFF2-40B4-BE49-F238E27FC236}">
                <a16:creationId xmlns:a16="http://schemas.microsoft.com/office/drawing/2014/main" id="{F4E03EE4-5EA2-06B9-70AF-116BDA36DD9C}"/>
              </a:ext>
            </a:extLst>
          </p:cNvPr>
          <p:cNvSpPr txBox="1"/>
          <p:nvPr/>
        </p:nvSpPr>
        <p:spPr>
          <a:xfrm>
            <a:off x="455405" y="2264020"/>
            <a:ext cx="3115270" cy="1338828"/>
          </a:xfrm>
          <a:prstGeom prst="rect">
            <a:avLst/>
          </a:prstGeom>
          <a:noFill/>
        </p:spPr>
        <p:txBody>
          <a:bodyPr wrap="square" rtlCol="0">
            <a:spAutoFit/>
          </a:bodyPr>
          <a:lstStyle/>
          <a:p>
            <a:pPr algn="ctr"/>
            <a:r>
              <a:rPr lang="en-US" sz="1350" dirty="0"/>
              <a:t>Calls for </a:t>
            </a:r>
            <a:r>
              <a:rPr lang="en-US" sz="1350" b="1" dirty="0">
                <a:solidFill>
                  <a:schemeClr val="accent2"/>
                </a:solidFill>
              </a:rPr>
              <a:t>separation of powers </a:t>
            </a:r>
            <a:r>
              <a:rPr lang="en-US" sz="1350" dirty="0"/>
              <a:t>are generally made in the name of </a:t>
            </a:r>
            <a:r>
              <a:rPr lang="en-US" sz="1350" b="1" dirty="0">
                <a:solidFill>
                  <a:schemeClr val="accent2"/>
                </a:solidFill>
              </a:rPr>
              <a:t>expediency</a:t>
            </a:r>
            <a:r>
              <a:rPr lang="en-US" sz="1350" dirty="0"/>
              <a:t>. </a:t>
            </a:r>
          </a:p>
          <a:p>
            <a:pPr algn="ctr"/>
            <a:endParaRPr lang="en-US" sz="1350" dirty="0"/>
          </a:p>
          <a:p>
            <a:pPr algn="ctr"/>
            <a:r>
              <a:rPr lang="en-US" sz="1350" dirty="0"/>
              <a:t>Calls for </a:t>
            </a:r>
            <a:r>
              <a:rPr lang="en-US" sz="1350" b="1" dirty="0">
                <a:solidFill>
                  <a:srgbClr val="00B050"/>
                </a:solidFill>
              </a:rPr>
              <a:t>unified power </a:t>
            </a:r>
            <a:r>
              <a:rPr lang="en-US" sz="1350" dirty="0"/>
              <a:t>are generally made in the name of </a:t>
            </a:r>
            <a:r>
              <a:rPr lang="en-US" sz="1350" b="1" dirty="0">
                <a:solidFill>
                  <a:srgbClr val="00B050"/>
                </a:solidFill>
              </a:rPr>
              <a:t>effectiveness</a:t>
            </a:r>
            <a:r>
              <a:rPr lang="en-US" sz="1350" b="1" dirty="0"/>
              <a:t>.</a:t>
            </a:r>
          </a:p>
        </p:txBody>
      </p:sp>
      <p:cxnSp>
        <p:nvCxnSpPr>
          <p:cNvPr id="8" name="Straight Connector 7">
            <a:extLst>
              <a:ext uri="{FF2B5EF4-FFF2-40B4-BE49-F238E27FC236}">
                <a16:creationId xmlns:a16="http://schemas.microsoft.com/office/drawing/2014/main" id="{690F6AF8-B748-0266-2C68-3A7AD802676B}"/>
              </a:ext>
            </a:extLst>
          </p:cNvPr>
          <p:cNvCxnSpPr/>
          <p:nvPr/>
        </p:nvCxnSpPr>
        <p:spPr>
          <a:xfrm>
            <a:off x="777512" y="2122715"/>
            <a:ext cx="247105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Content Placeholder 4" descr="Logo&#10;&#10;Description automatically generated">
            <a:extLst>
              <a:ext uri="{FF2B5EF4-FFF2-40B4-BE49-F238E27FC236}">
                <a16:creationId xmlns:a16="http://schemas.microsoft.com/office/drawing/2014/main" id="{AEC187DB-1018-296D-E6E7-2161BB8E88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7529" y="1231790"/>
            <a:ext cx="2886073" cy="2849965"/>
          </a:xfrm>
        </p:spPr>
      </p:pic>
    </p:spTree>
    <p:extLst>
      <p:ext uri="{BB962C8B-B14F-4D97-AF65-F5344CB8AC3E}">
        <p14:creationId xmlns:p14="http://schemas.microsoft.com/office/powerpoint/2010/main" val="2942956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921754-2472-9699-5F32-D7F74436C556}"/>
              </a:ext>
            </a:extLst>
          </p:cNvPr>
          <p:cNvSpPr txBox="1">
            <a:spLocks/>
          </p:cNvSpPr>
          <p:nvPr/>
        </p:nvSpPr>
        <p:spPr>
          <a:xfrm>
            <a:off x="362495" y="1231790"/>
            <a:ext cx="3301093" cy="7820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03A70"/>
                </a:solidFill>
                <a:latin typeface="Lato Heavy" panose="020F0502020204030203" pitchFamily="34" charset="0"/>
                <a:ea typeface="+mj-ea"/>
                <a:cs typeface="+mj-cs"/>
              </a:defRPr>
            </a:lvl1pPr>
          </a:lstStyle>
          <a:p>
            <a:pPr algn="ctr"/>
            <a:r>
              <a:rPr lang="en-US" sz="2400" b="1" dirty="0">
                <a:latin typeface="+mn-lt"/>
              </a:rPr>
              <a:t>Corruption</a:t>
            </a:r>
          </a:p>
        </p:txBody>
      </p:sp>
      <p:sp>
        <p:nvSpPr>
          <p:cNvPr id="7" name="TextBox 6">
            <a:extLst>
              <a:ext uri="{FF2B5EF4-FFF2-40B4-BE49-F238E27FC236}">
                <a16:creationId xmlns:a16="http://schemas.microsoft.com/office/drawing/2014/main" id="{F4E03EE4-5EA2-06B9-70AF-116BDA36DD9C}"/>
              </a:ext>
            </a:extLst>
          </p:cNvPr>
          <p:cNvSpPr txBox="1"/>
          <p:nvPr/>
        </p:nvSpPr>
        <p:spPr>
          <a:xfrm>
            <a:off x="455405" y="2264020"/>
            <a:ext cx="3115270" cy="1754326"/>
          </a:xfrm>
          <a:prstGeom prst="rect">
            <a:avLst/>
          </a:prstGeom>
          <a:noFill/>
        </p:spPr>
        <p:txBody>
          <a:bodyPr wrap="square" rtlCol="0">
            <a:spAutoFit/>
          </a:bodyPr>
          <a:lstStyle/>
          <a:p>
            <a:pPr algn="ctr"/>
            <a:r>
              <a:rPr lang="en-US" sz="1350" dirty="0"/>
              <a:t>Distrust in government is growing at all levels (federal, state, and local). While local government still fares better than trust in federal or state government, it is on the decline. Fears of corruption from elected officials and government employees is a major issue in form of government debates.</a:t>
            </a:r>
          </a:p>
        </p:txBody>
      </p:sp>
      <p:cxnSp>
        <p:nvCxnSpPr>
          <p:cNvPr id="8" name="Straight Connector 7">
            <a:extLst>
              <a:ext uri="{FF2B5EF4-FFF2-40B4-BE49-F238E27FC236}">
                <a16:creationId xmlns:a16="http://schemas.microsoft.com/office/drawing/2014/main" id="{690F6AF8-B748-0266-2C68-3A7AD802676B}"/>
              </a:ext>
            </a:extLst>
          </p:cNvPr>
          <p:cNvCxnSpPr/>
          <p:nvPr/>
        </p:nvCxnSpPr>
        <p:spPr>
          <a:xfrm>
            <a:off x="777512" y="2122715"/>
            <a:ext cx="247105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F0B0F5DE-526E-9670-58E0-A083467A238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730289" y="1360715"/>
            <a:ext cx="3233288" cy="2999864"/>
          </a:xfrm>
        </p:spPr>
      </p:pic>
    </p:spTree>
    <p:extLst>
      <p:ext uri="{BB962C8B-B14F-4D97-AF65-F5344CB8AC3E}">
        <p14:creationId xmlns:p14="http://schemas.microsoft.com/office/powerpoint/2010/main" val="257403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921754-2472-9699-5F32-D7F74436C556}"/>
              </a:ext>
            </a:extLst>
          </p:cNvPr>
          <p:cNvSpPr txBox="1">
            <a:spLocks/>
          </p:cNvSpPr>
          <p:nvPr/>
        </p:nvSpPr>
        <p:spPr>
          <a:xfrm>
            <a:off x="362495" y="1231790"/>
            <a:ext cx="3301093" cy="7820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03A70"/>
                </a:solidFill>
                <a:latin typeface="Lato Heavy" panose="020F0502020204030203" pitchFamily="34" charset="0"/>
                <a:ea typeface="+mj-ea"/>
                <a:cs typeface="+mj-cs"/>
              </a:defRPr>
            </a:lvl1pPr>
          </a:lstStyle>
          <a:p>
            <a:pPr algn="ctr"/>
            <a:r>
              <a:rPr lang="en-US" sz="2400" b="1" dirty="0">
                <a:latin typeface="+mn-lt"/>
              </a:rPr>
              <a:t>Partisanship</a:t>
            </a:r>
          </a:p>
        </p:txBody>
      </p:sp>
      <p:sp>
        <p:nvSpPr>
          <p:cNvPr id="7" name="TextBox 6">
            <a:extLst>
              <a:ext uri="{FF2B5EF4-FFF2-40B4-BE49-F238E27FC236}">
                <a16:creationId xmlns:a16="http://schemas.microsoft.com/office/drawing/2014/main" id="{F4E03EE4-5EA2-06B9-70AF-116BDA36DD9C}"/>
              </a:ext>
            </a:extLst>
          </p:cNvPr>
          <p:cNvSpPr txBox="1"/>
          <p:nvPr/>
        </p:nvSpPr>
        <p:spPr>
          <a:xfrm>
            <a:off x="455405" y="2264020"/>
            <a:ext cx="3115270" cy="1546577"/>
          </a:xfrm>
          <a:prstGeom prst="rect">
            <a:avLst/>
          </a:prstGeom>
          <a:noFill/>
        </p:spPr>
        <p:txBody>
          <a:bodyPr wrap="square" rtlCol="0">
            <a:spAutoFit/>
          </a:bodyPr>
          <a:lstStyle/>
          <a:p>
            <a:pPr algn="ctr"/>
            <a:r>
              <a:rPr lang="en-US" sz="1350" dirty="0"/>
              <a:t>Form of government is itself a non-partisan issue. However, advocates for and against council-manager or mayor-council governments often seek solutions to either reduce or increase political partisanship in the administration of programs and services.</a:t>
            </a:r>
          </a:p>
        </p:txBody>
      </p:sp>
      <p:cxnSp>
        <p:nvCxnSpPr>
          <p:cNvPr id="8" name="Straight Connector 7">
            <a:extLst>
              <a:ext uri="{FF2B5EF4-FFF2-40B4-BE49-F238E27FC236}">
                <a16:creationId xmlns:a16="http://schemas.microsoft.com/office/drawing/2014/main" id="{690F6AF8-B748-0266-2C68-3A7AD802676B}"/>
              </a:ext>
            </a:extLst>
          </p:cNvPr>
          <p:cNvCxnSpPr/>
          <p:nvPr/>
        </p:nvCxnSpPr>
        <p:spPr>
          <a:xfrm>
            <a:off x="777512" y="2122715"/>
            <a:ext cx="247105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B267C571-21F6-5BDA-70E2-2862C6FD21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5984" b="22691"/>
          <a:stretch/>
        </p:blipFill>
        <p:spPr>
          <a:xfrm>
            <a:off x="4572000" y="1231790"/>
            <a:ext cx="3974523" cy="3154260"/>
          </a:xfrm>
          <a:prstGeom prst="rect">
            <a:avLst/>
          </a:prstGeom>
        </p:spPr>
      </p:pic>
    </p:spTree>
    <p:extLst>
      <p:ext uri="{BB962C8B-B14F-4D97-AF65-F5344CB8AC3E}">
        <p14:creationId xmlns:p14="http://schemas.microsoft.com/office/powerpoint/2010/main" val="2390376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921754-2472-9699-5F32-D7F74436C556}"/>
              </a:ext>
            </a:extLst>
          </p:cNvPr>
          <p:cNvSpPr txBox="1">
            <a:spLocks/>
          </p:cNvSpPr>
          <p:nvPr/>
        </p:nvSpPr>
        <p:spPr>
          <a:xfrm>
            <a:off x="362495" y="1231790"/>
            <a:ext cx="3301093" cy="7820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03A70"/>
                </a:solidFill>
                <a:latin typeface="Lato Heavy" panose="020F0502020204030203" pitchFamily="34" charset="0"/>
                <a:ea typeface="+mj-ea"/>
                <a:cs typeface="+mj-cs"/>
              </a:defRPr>
            </a:lvl1pPr>
          </a:lstStyle>
          <a:p>
            <a:pPr algn="ctr"/>
            <a:r>
              <a:rPr lang="en-US" sz="2400" b="1" dirty="0">
                <a:latin typeface="+mn-lt"/>
              </a:rPr>
              <a:t>Representation</a:t>
            </a:r>
          </a:p>
        </p:txBody>
      </p:sp>
      <p:sp>
        <p:nvSpPr>
          <p:cNvPr id="7" name="TextBox 6">
            <a:extLst>
              <a:ext uri="{FF2B5EF4-FFF2-40B4-BE49-F238E27FC236}">
                <a16:creationId xmlns:a16="http://schemas.microsoft.com/office/drawing/2014/main" id="{F4E03EE4-5EA2-06B9-70AF-116BDA36DD9C}"/>
              </a:ext>
            </a:extLst>
          </p:cNvPr>
          <p:cNvSpPr txBox="1"/>
          <p:nvPr/>
        </p:nvSpPr>
        <p:spPr>
          <a:xfrm>
            <a:off x="455405" y="2264020"/>
            <a:ext cx="3115270" cy="1962076"/>
          </a:xfrm>
          <a:prstGeom prst="rect">
            <a:avLst/>
          </a:prstGeom>
          <a:noFill/>
        </p:spPr>
        <p:txBody>
          <a:bodyPr wrap="square" rtlCol="0">
            <a:spAutoFit/>
          </a:bodyPr>
          <a:lstStyle/>
          <a:p>
            <a:pPr algn="ctr"/>
            <a:r>
              <a:rPr lang="en-US" sz="1350" dirty="0"/>
              <a:t>Operating under a republican form of government (representative democracy), the issue of representation in government is of particular concern for communities. Communities considering changes to their form of government often seek to address how to assure government represents the needs and interests of the people</a:t>
            </a:r>
          </a:p>
        </p:txBody>
      </p:sp>
      <p:cxnSp>
        <p:nvCxnSpPr>
          <p:cNvPr id="8" name="Straight Connector 7">
            <a:extLst>
              <a:ext uri="{FF2B5EF4-FFF2-40B4-BE49-F238E27FC236}">
                <a16:creationId xmlns:a16="http://schemas.microsoft.com/office/drawing/2014/main" id="{690F6AF8-B748-0266-2C68-3A7AD802676B}"/>
              </a:ext>
            </a:extLst>
          </p:cNvPr>
          <p:cNvCxnSpPr/>
          <p:nvPr/>
        </p:nvCxnSpPr>
        <p:spPr>
          <a:xfrm>
            <a:off x="777512" y="2122715"/>
            <a:ext cx="247105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A3AF274B-D2A5-48D0-C575-2356317919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98077" y="1439635"/>
            <a:ext cx="3124200" cy="3162300"/>
          </a:xfrm>
          <a:prstGeom prst="rect">
            <a:avLst/>
          </a:prstGeom>
        </p:spPr>
      </p:pic>
    </p:spTree>
    <p:extLst>
      <p:ext uri="{BB962C8B-B14F-4D97-AF65-F5344CB8AC3E}">
        <p14:creationId xmlns:p14="http://schemas.microsoft.com/office/powerpoint/2010/main" val="410735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sp>
        <p:nvSpPr>
          <p:cNvPr id="10" name="Rectangle 9"/>
          <p:cNvSpPr/>
          <p:nvPr/>
        </p:nvSpPr>
        <p:spPr>
          <a:xfrm>
            <a:off x="2" y="0"/>
            <a:ext cx="306034" cy="5143500"/>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pic>
        <p:nvPicPr>
          <p:cNvPr id="12" name="Picture 11" descr="squares-white-final.png"/>
          <p:cNvPicPr>
            <a:picLocks noChangeAspect="1"/>
          </p:cNvPicPr>
          <p:nvPr/>
        </p:nvPicPr>
        <p:blipFill rotWithShape="1">
          <a:blip r:embed="rId3">
            <a:alphaModFix amt="45000"/>
            <a:extLst>
              <a:ext uri="{28A0092B-C50C-407E-A947-70E740481C1C}">
                <a14:useLocalDpi xmlns:a14="http://schemas.microsoft.com/office/drawing/2010/main" val="0"/>
              </a:ext>
            </a:extLst>
          </a:blip>
          <a:srcRect l="19761" t="19548" b="15652"/>
          <a:stretch/>
        </p:blipFill>
        <p:spPr>
          <a:xfrm flipH="1">
            <a:off x="2972595" y="0"/>
            <a:ext cx="6368959" cy="5143500"/>
          </a:xfrm>
          <a:prstGeom prst="rect">
            <a:avLst/>
          </a:prstGeom>
        </p:spPr>
      </p:pic>
      <p:sp>
        <p:nvSpPr>
          <p:cNvPr id="2" name="Title 1">
            <a:extLst>
              <a:ext uri="{FF2B5EF4-FFF2-40B4-BE49-F238E27FC236}">
                <a16:creationId xmlns:a16="http://schemas.microsoft.com/office/drawing/2014/main" id="{F260C901-78CB-41A3-AD06-AB7E07AD96F0}"/>
              </a:ext>
            </a:extLst>
          </p:cNvPr>
          <p:cNvSpPr>
            <a:spLocks noGrp="1"/>
          </p:cNvSpPr>
          <p:nvPr>
            <p:ph type="ctrTitle"/>
          </p:nvPr>
        </p:nvSpPr>
        <p:spPr>
          <a:xfrm>
            <a:off x="685800" y="696355"/>
            <a:ext cx="7772400" cy="3747790"/>
          </a:xfrm>
        </p:spPr>
        <p:txBody>
          <a:bodyPr>
            <a:normAutofit/>
          </a:bodyPr>
          <a:lstStyle/>
          <a:p>
            <a:r>
              <a:rPr lang="en-US" dirty="0">
                <a:solidFill>
                  <a:schemeClr val="bg1">
                    <a:lumMod val="75000"/>
                  </a:schemeClr>
                </a:solidFill>
              </a:rPr>
              <a:t>Why Council-Manager is Preferred Form of Local Government</a:t>
            </a:r>
          </a:p>
        </p:txBody>
      </p:sp>
    </p:spTree>
    <p:extLst>
      <p:ext uri="{BB962C8B-B14F-4D97-AF65-F5344CB8AC3E}">
        <p14:creationId xmlns:p14="http://schemas.microsoft.com/office/powerpoint/2010/main" val="129870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146D4C15-60E1-4BB3-B8DB-759056092D61}"/>
              </a:ext>
            </a:extLst>
          </p:cNvPr>
          <p:cNvSpPr>
            <a:spLocks noGrp="1" noChangeArrowheads="1"/>
          </p:cNvSpPr>
          <p:nvPr>
            <p:ph type="body" idx="1"/>
          </p:nvPr>
        </p:nvSpPr>
        <p:spPr>
          <a:xfrm>
            <a:off x="3337022" y="1828800"/>
            <a:ext cx="5019758" cy="2800350"/>
          </a:xfrm>
        </p:spPr>
        <p:txBody>
          <a:bodyPr>
            <a:normAutofit/>
          </a:bodyPr>
          <a:lstStyle/>
          <a:p>
            <a:pPr marL="285750" indent="-285750">
              <a:buFont typeface="Arial" panose="020B0604020202020204" pitchFamily="34" charset="0"/>
              <a:buChar char="•"/>
            </a:pPr>
            <a:r>
              <a:rPr lang="en-US" sz="1600" b="1" dirty="0"/>
              <a:t>Mayor</a:t>
            </a:r>
            <a:r>
              <a:rPr lang="en-US" sz="1600" dirty="0"/>
              <a:t> is accountable for providing strong leadership that results in a clear direction and policy guidance for the Council.</a:t>
            </a:r>
          </a:p>
          <a:p>
            <a:pPr marL="285750" indent="-285750">
              <a:buFont typeface="Arial" panose="020B0604020202020204" pitchFamily="34" charset="0"/>
              <a:buChar char="•"/>
            </a:pPr>
            <a:r>
              <a:rPr lang="en-US" sz="1600" b="1" dirty="0"/>
              <a:t>Council</a:t>
            </a:r>
            <a:r>
              <a:rPr lang="en-US" sz="1600" dirty="0"/>
              <a:t> is accountable for determining what outcomes are best suited to address the needs and interests of the people they are elected to represent.</a:t>
            </a:r>
          </a:p>
          <a:p>
            <a:pPr marL="285750" indent="-285750">
              <a:buFont typeface="Arial" panose="020B0604020202020204" pitchFamily="34" charset="0"/>
              <a:buChar char="•"/>
            </a:pPr>
            <a:r>
              <a:rPr lang="en-US" sz="1600" b="1" dirty="0"/>
              <a:t>City Manager </a:t>
            </a:r>
            <a:r>
              <a:rPr lang="en-US" sz="1600" dirty="0"/>
              <a:t>is accountable for the effective and efficient operation of government to deliver on the goals adopted by the elected body.</a:t>
            </a:r>
            <a:endParaRPr lang="en-US" altLang="en-US" sz="2100" dirty="0"/>
          </a:p>
          <a:p>
            <a:pPr>
              <a:lnSpc>
                <a:spcPct val="90000"/>
              </a:lnSpc>
            </a:pPr>
            <a:endParaRPr lang="en-US" altLang="en-US" sz="2100" dirty="0"/>
          </a:p>
        </p:txBody>
      </p:sp>
      <p:sp>
        <p:nvSpPr>
          <p:cNvPr id="3" name="Title 2">
            <a:extLst>
              <a:ext uri="{FF2B5EF4-FFF2-40B4-BE49-F238E27FC236}">
                <a16:creationId xmlns:a16="http://schemas.microsoft.com/office/drawing/2014/main" id="{EC9A1456-BF0D-47D7-9985-677FA638B616}"/>
              </a:ext>
            </a:extLst>
          </p:cNvPr>
          <p:cNvSpPr>
            <a:spLocks noGrp="1"/>
          </p:cNvSpPr>
          <p:nvPr>
            <p:ph type="title"/>
          </p:nvPr>
        </p:nvSpPr>
        <p:spPr/>
        <p:txBody>
          <a:bodyPr/>
          <a:lstStyle/>
          <a:p>
            <a:r>
              <a:rPr lang="en-US" dirty="0"/>
              <a:t>Collaborative Government</a:t>
            </a:r>
          </a:p>
        </p:txBody>
      </p:sp>
      <p:pic>
        <p:nvPicPr>
          <p:cNvPr id="2" name="Picture 1" descr="A close up of a logo&#10;&#10;Description automatically generated">
            <a:extLst>
              <a:ext uri="{FF2B5EF4-FFF2-40B4-BE49-F238E27FC236}">
                <a16:creationId xmlns:a16="http://schemas.microsoft.com/office/drawing/2014/main" id="{16D94C3E-4EE2-1A6C-1233-906E1D69C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57" y="1321904"/>
            <a:ext cx="2935869" cy="289917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E42BB980-A506-4F23-8FCE-4ED2EBEE326D}"/>
              </a:ext>
            </a:extLst>
          </p:cNvPr>
          <p:cNvSpPr>
            <a:spLocks noGrp="1" noChangeArrowheads="1"/>
          </p:cNvSpPr>
          <p:nvPr>
            <p:ph type="body" idx="1"/>
          </p:nvPr>
        </p:nvSpPr>
        <p:spPr>
          <a:xfrm>
            <a:off x="457200" y="1385080"/>
            <a:ext cx="4834890" cy="3541011"/>
          </a:xfrm>
        </p:spPr>
        <p:txBody>
          <a:bodyPr>
            <a:normAutofit fontScale="77500" lnSpcReduction="20000"/>
          </a:bodyPr>
          <a:lstStyle/>
          <a:p>
            <a:r>
              <a:rPr lang="en-US" altLang="en-US" dirty="0"/>
              <a:t>Manager appointed by majority vote of council for a definite or indefinite term </a:t>
            </a:r>
          </a:p>
          <a:p>
            <a:r>
              <a:rPr lang="en-US" altLang="en-US" dirty="0"/>
              <a:t>Council (inclusive of the mayor) may terminate the manager by a majority vote at any time</a:t>
            </a:r>
          </a:p>
          <a:p>
            <a:r>
              <a:rPr lang="en-US" altLang="en-US" dirty="0"/>
              <a:t>Appointment should be based on professional experience, administrative qualifications, and education. Political affiliations should not influence appointment.</a:t>
            </a:r>
          </a:p>
        </p:txBody>
      </p:sp>
      <p:sp>
        <p:nvSpPr>
          <p:cNvPr id="6" name="Title 2">
            <a:extLst>
              <a:ext uri="{FF2B5EF4-FFF2-40B4-BE49-F238E27FC236}">
                <a16:creationId xmlns:a16="http://schemas.microsoft.com/office/drawing/2014/main" id="{63D4FF4C-1D08-4CCD-8032-5D30803E31FF}"/>
              </a:ext>
            </a:extLst>
          </p:cNvPr>
          <p:cNvSpPr>
            <a:spLocks noGrp="1"/>
          </p:cNvSpPr>
          <p:nvPr>
            <p:ph type="title"/>
          </p:nvPr>
        </p:nvSpPr>
        <p:spPr>
          <a:xfrm>
            <a:off x="457200" y="217409"/>
            <a:ext cx="6355080" cy="857250"/>
          </a:xfrm>
        </p:spPr>
        <p:txBody>
          <a:bodyPr>
            <a:normAutofit fontScale="90000"/>
          </a:bodyPr>
          <a:lstStyle/>
          <a:p>
            <a:r>
              <a:rPr lang="en-US" dirty="0"/>
              <a:t>How It Works</a:t>
            </a:r>
            <a:br>
              <a:rPr lang="en-US" dirty="0"/>
            </a:br>
            <a:r>
              <a:rPr lang="en-US" sz="2200" i="1" dirty="0"/>
              <a:t>Appointing a Manager</a:t>
            </a:r>
            <a:endParaRPr lang="en-US" dirty="0"/>
          </a:p>
        </p:txBody>
      </p:sp>
      <p:pic>
        <p:nvPicPr>
          <p:cNvPr id="3" name="Picture 2" descr="A picture containing drawing&#10;&#10;Description automatically generated">
            <a:extLst>
              <a:ext uri="{FF2B5EF4-FFF2-40B4-BE49-F238E27FC236}">
                <a16:creationId xmlns:a16="http://schemas.microsoft.com/office/drawing/2014/main" id="{D2BF666B-0996-466A-88E8-773E2C0F5981}"/>
              </a:ext>
            </a:extLst>
          </p:cNvPr>
          <p:cNvPicPr>
            <a:picLocks noChangeAspect="1"/>
          </p:cNvPicPr>
          <p:nvPr/>
        </p:nvPicPr>
        <p:blipFill>
          <a:blip r:embed="rId3"/>
          <a:stretch>
            <a:fillRect/>
          </a:stretch>
        </p:blipFill>
        <p:spPr>
          <a:xfrm>
            <a:off x="5402153" y="1475230"/>
            <a:ext cx="3284648" cy="28110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BAEE-852D-4819-9876-2756335D7CF4}"/>
              </a:ext>
            </a:extLst>
          </p:cNvPr>
          <p:cNvSpPr>
            <a:spLocks noGrp="1"/>
          </p:cNvSpPr>
          <p:nvPr>
            <p:ph type="title"/>
          </p:nvPr>
        </p:nvSpPr>
        <p:spPr>
          <a:xfrm>
            <a:off x="457200" y="205979"/>
            <a:ext cx="6326372" cy="857250"/>
          </a:xfrm>
        </p:spPr>
        <p:txBody>
          <a:bodyPr>
            <a:normAutofit fontScale="90000"/>
          </a:bodyPr>
          <a:lstStyle/>
          <a:p>
            <a:r>
              <a:rPr lang="en-US" dirty="0"/>
              <a:t>U.S. Constitutional Federal Republic</a:t>
            </a:r>
          </a:p>
        </p:txBody>
      </p:sp>
      <p:sp>
        <p:nvSpPr>
          <p:cNvPr id="3" name="Content Placeholder 2">
            <a:extLst>
              <a:ext uri="{FF2B5EF4-FFF2-40B4-BE49-F238E27FC236}">
                <a16:creationId xmlns:a16="http://schemas.microsoft.com/office/drawing/2014/main" id="{8FCAEB56-C94E-4A40-BBD0-F00D7F50597E}"/>
              </a:ext>
            </a:extLst>
          </p:cNvPr>
          <p:cNvSpPr>
            <a:spLocks noGrp="1"/>
          </p:cNvSpPr>
          <p:nvPr>
            <p:ph idx="1"/>
          </p:nvPr>
        </p:nvSpPr>
        <p:spPr>
          <a:xfrm>
            <a:off x="457200" y="1200151"/>
            <a:ext cx="3580816" cy="3627030"/>
          </a:xfrm>
        </p:spPr>
        <p:txBody>
          <a:bodyPr>
            <a:normAutofit fontScale="92500"/>
          </a:bodyPr>
          <a:lstStyle/>
          <a:p>
            <a:r>
              <a:rPr lang="en-US" sz="2400" dirty="0"/>
              <a:t>Article IV – Guarantees Republican Form of Government (Representative Democracy)</a:t>
            </a:r>
          </a:p>
          <a:p>
            <a:r>
              <a:rPr lang="en-US" sz="2400" dirty="0"/>
              <a:t>10</a:t>
            </a:r>
            <a:r>
              <a:rPr lang="en-US" sz="2400" baseline="30000" dirty="0"/>
              <a:t>th</a:t>
            </a:r>
            <a:r>
              <a:rPr lang="en-US" sz="2400" dirty="0"/>
              <a:t> Amendment – Powers not delegated to the to federal government are reserved for States</a:t>
            </a:r>
          </a:p>
        </p:txBody>
      </p:sp>
      <p:pic>
        <p:nvPicPr>
          <p:cNvPr id="5" name="Picture 4" descr="A picture containing lit, dark, bird, looking&#10;&#10;Description automatically generated">
            <a:extLst>
              <a:ext uri="{FF2B5EF4-FFF2-40B4-BE49-F238E27FC236}">
                <a16:creationId xmlns:a16="http://schemas.microsoft.com/office/drawing/2014/main" id="{3D6B125F-1FA2-4739-AF5F-B4F0C6987495}"/>
              </a:ext>
            </a:extLst>
          </p:cNvPr>
          <p:cNvPicPr>
            <a:picLocks noChangeAspect="1"/>
          </p:cNvPicPr>
          <p:nvPr/>
        </p:nvPicPr>
        <p:blipFill rotWithShape="1">
          <a:blip r:embed="rId3"/>
          <a:srcRect l="19211" t="26456"/>
          <a:stretch/>
        </p:blipFill>
        <p:spPr>
          <a:xfrm>
            <a:off x="4140679" y="1281593"/>
            <a:ext cx="4750440" cy="3545588"/>
          </a:xfrm>
          <a:prstGeom prst="rect">
            <a:avLst/>
          </a:prstGeom>
        </p:spPr>
      </p:pic>
    </p:spTree>
    <p:extLst>
      <p:ext uri="{BB962C8B-B14F-4D97-AF65-F5344CB8AC3E}">
        <p14:creationId xmlns:p14="http://schemas.microsoft.com/office/powerpoint/2010/main" val="768800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38A3CD8C-5A3B-497A-8809-1BFBDF0EC2A5}"/>
              </a:ext>
            </a:extLst>
          </p:cNvPr>
          <p:cNvSpPr>
            <a:spLocks noGrp="1" noChangeArrowheads="1"/>
          </p:cNvSpPr>
          <p:nvPr>
            <p:ph type="body" idx="1"/>
          </p:nvPr>
        </p:nvSpPr>
        <p:spPr>
          <a:xfrm>
            <a:off x="3720662" y="1474470"/>
            <a:ext cx="5108028" cy="3371850"/>
          </a:xfrm>
        </p:spPr>
        <p:txBody>
          <a:bodyPr>
            <a:normAutofit/>
          </a:bodyPr>
          <a:lstStyle/>
          <a:p>
            <a:r>
              <a:rPr lang="en-US" altLang="en-US" dirty="0"/>
              <a:t>Elected Body Hires Manager/Administrator</a:t>
            </a:r>
          </a:p>
          <a:p>
            <a:r>
              <a:rPr lang="en-US" altLang="en-US" dirty="0"/>
              <a:t>Manager/Administrator hires Department heads</a:t>
            </a:r>
          </a:p>
          <a:p>
            <a:r>
              <a:rPr lang="en-US" altLang="en-US" dirty="0"/>
              <a:t>Department heads hire professional staff</a:t>
            </a:r>
          </a:p>
        </p:txBody>
      </p:sp>
      <p:sp>
        <p:nvSpPr>
          <p:cNvPr id="6" name="Title 2">
            <a:extLst>
              <a:ext uri="{FF2B5EF4-FFF2-40B4-BE49-F238E27FC236}">
                <a16:creationId xmlns:a16="http://schemas.microsoft.com/office/drawing/2014/main" id="{5E8841DC-EC52-4710-B665-4E22C35FDE7D}"/>
              </a:ext>
            </a:extLst>
          </p:cNvPr>
          <p:cNvSpPr>
            <a:spLocks noGrp="1"/>
          </p:cNvSpPr>
          <p:nvPr>
            <p:ph type="title"/>
          </p:nvPr>
        </p:nvSpPr>
        <p:spPr>
          <a:xfrm>
            <a:off x="457200" y="206375"/>
            <a:ext cx="6332220" cy="857250"/>
          </a:xfrm>
        </p:spPr>
        <p:txBody>
          <a:bodyPr>
            <a:normAutofit fontScale="90000"/>
          </a:bodyPr>
          <a:lstStyle/>
          <a:p>
            <a:r>
              <a:rPr lang="en-US" dirty="0"/>
              <a:t>How It Works</a:t>
            </a:r>
            <a:br>
              <a:rPr lang="en-US" dirty="0"/>
            </a:br>
            <a:r>
              <a:rPr lang="en-US" sz="2200" i="1" dirty="0"/>
              <a:t>Hiring Staff</a:t>
            </a:r>
            <a:endParaRPr lang="en-US" i="1" dirty="0"/>
          </a:p>
        </p:txBody>
      </p:sp>
      <p:pic>
        <p:nvPicPr>
          <p:cNvPr id="17" name="Picture 16" descr="Graphical user interface, text, application, chat or text message&#10;&#10;Description automatically generated">
            <a:extLst>
              <a:ext uri="{FF2B5EF4-FFF2-40B4-BE49-F238E27FC236}">
                <a16:creationId xmlns:a16="http://schemas.microsoft.com/office/drawing/2014/main" id="{FED4C695-967A-F115-CD1A-8EFA9A685A79}"/>
              </a:ext>
            </a:extLst>
          </p:cNvPr>
          <p:cNvPicPr>
            <a:picLocks noChangeAspect="1"/>
          </p:cNvPicPr>
          <p:nvPr/>
        </p:nvPicPr>
        <p:blipFill>
          <a:blip r:embed="rId2"/>
          <a:stretch>
            <a:fillRect/>
          </a:stretch>
        </p:blipFill>
        <p:spPr>
          <a:xfrm>
            <a:off x="1113834" y="1063625"/>
            <a:ext cx="1671408" cy="375472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E42BB980-A506-4F23-8FCE-4ED2EBEE326D}"/>
              </a:ext>
            </a:extLst>
          </p:cNvPr>
          <p:cNvSpPr>
            <a:spLocks noGrp="1" noChangeArrowheads="1"/>
          </p:cNvSpPr>
          <p:nvPr>
            <p:ph type="body" idx="1"/>
          </p:nvPr>
        </p:nvSpPr>
        <p:spPr>
          <a:xfrm>
            <a:off x="457200" y="1321550"/>
            <a:ext cx="5029200" cy="3166110"/>
          </a:xfrm>
        </p:spPr>
        <p:txBody>
          <a:bodyPr>
            <a:normAutofit fontScale="70000" lnSpcReduction="20000"/>
          </a:bodyPr>
          <a:lstStyle/>
          <a:p>
            <a:r>
              <a:rPr lang="en-US" altLang="en-US" dirty="0"/>
              <a:t>In consultation with the elected body, the manager prepares a budget for its consideration based on the elected body’s adopted strategic priorities </a:t>
            </a:r>
          </a:p>
          <a:p>
            <a:r>
              <a:rPr lang="en-US" altLang="en-US" dirty="0"/>
              <a:t>Elected body makes any changes to the proposed budget it deems necessary and relevant</a:t>
            </a:r>
          </a:p>
          <a:p>
            <a:r>
              <a:rPr lang="en-US" altLang="en-US" dirty="0"/>
              <a:t>Manager is responsible for administering the budget as ultimately approved by the elected body.</a:t>
            </a:r>
          </a:p>
          <a:p>
            <a:endParaRPr lang="en-US" altLang="en-US" dirty="0"/>
          </a:p>
          <a:p>
            <a:endParaRPr lang="en-US" altLang="en-US" dirty="0"/>
          </a:p>
        </p:txBody>
      </p:sp>
      <p:sp>
        <p:nvSpPr>
          <p:cNvPr id="6" name="Title 2">
            <a:extLst>
              <a:ext uri="{FF2B5EF4-FFF2-40B4-BE49-F238E27FC236}">
                <a16:creationId xmlns:a16="http://schemas.microsoft.com/office/drawing/2014/main" id="{63D4FF4C-1D08-4CCD-8032-5D30803E31FF}"/>
              </a:ext>
            </a:extLst>
          </p:cNvPr>
          <p:cNvSpPr>
            <a:spLocks noGrp="1"/>
          </p:cNvSpPr>
          <p:nvPr>
            <p:ph type="title"/>
          </p:nvPr>
        </p:nvSpPr>
        <p:spPr>
          <a:xfrm>
            <a:off x="457200" y="205979"/>
            <a:ext cx="6355080" cy="857250"/>
          </a:xfrm>
        </p:spPr>
        <p:txBody>
          <a:bodyPr>
            <a:normAutofit fontScale="90000"/>
          </a:bodyPr>
          <a:lstStyle/>
          <a:p>
            <a:r>
              <a:rPr lang="en-US" dirty="0"/>
              <a:t>How It Works</a:t>
            </a:r>
            <a:br>
              <a:rPr lang="en-US" dirty="0"/>
            </a:br>
            <a:r>
              <a:rPr lang="en-US" sz="2200" i="1" dirty="0"/>
              <a:t>Budget Process</a:t>
            </a:r>
            <a:endParaRPr lang="en-US" i="1" dirty="0"/>
          </a:p>
        </p:txBody>
      </p:sp>
      <p:pic>
        <p:nvPicPr>
          <p:cNvPr id="2" name="Content Placeholder 4">
            <a:extLst>
              <a:ext uri="{FF2B5EF4-FFF2-40B4-BE49-F238E27FC236}">
                <a16:creationId xmlns:a16="http://schemas.microsoft.com/office/drawing/2014/main" id="{918F2E12-AB60-8711-B0EA-9C98C5B5FFD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4911" y="1408661"/>
            <a:ext cx="2991889" cy="2991889"/>
          </a:xfrm>
          <a:prstGeom prst="rect">
            <a:avLst/>
          </a:prstGeom>
        </p:spPr>
      </p:pic>
    </p:spTree>
    <p:extLst>
      <p:ext uri="{BB962C8B-B14F-4D97-AF65-F5344CB8AC3E}">
        <p14:creationId xmlns:p14="http://schemas.microsoft.com/office/powerpoint/2010/main" val="52237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76ABE666-C836-4B69-B4D3-4CFD00233BC5}"/>
              </a:ext>
            </a:extLst>
          </p:cNvPr>
          <p:cNvSpPr>
            <a:spLocks noGrp="1" noChangeArrowheads="1"/>
          </p:cNvSpPr>
          <p:nvPr>
            <p:ph type="body" idx="1"/>
          </p:nvPr>
        </p:nvSpPr>
        <p:spPr>
          <a:xfrm>
            <a:off x="457200" y="1497330"/>
            <a:ext cx="8229600" cy="3188970"/>
          </a:xfrm>
        </p:spPr>
        <p:txBody>
          <a:bodyPr>
            <a:normAutofit/>
          </a:bodyPr>
          <a:lstStyle/>
          <a:p>
            <a:r>
              <a:rPr lang="en-US" altLang="en-US" sz="1800" dirty="0"/>
              <a:t>Works in partnership with elected officials to offer professional expertise and experience for consideration in their policy decisions</a:t>
            </a:r>
          </a:p>
          <a:p>
            <a:r>
              <a:rPr lang="en-US" altLang="en-US" sz="1800" dirty="0"/>
              <a:t>Provides strategic planning to support long-term, community-wide benefits for the community rather than short-term political gains</a:t>
            </a:r>
          </a:p>
          <a:p>
            <a:r>
              <a:rPr lang="en-US" altLang="en-US" sz="1800" dirty="0"/>
              <a:t>Assures that staff at all levels of government have the knowledge, skills, and abilities to deliver the programs and services to the people</a:t>
            </a:r>
          </a:p>
          <a:p>
            <a:r>
              <a:rPr lang="en-US" altLang="en-US" sz="1800" dirty="0"/>
              <a:t>Support the Council by assuring its vision and policies are carried out </a:t>
            </a:r>
            <a:r>
              <a:rPr lang="en-US" altLang="en-US" sz="1800" i="1" dirty="0"/>
              <a:t>fully</a:t>
            </a:r>
            <a:r>
              <a:rPr lang="en-US" altLang="en-US" sz="1800" dirty="0"/>
              <a:t> and </a:t>
            </a:r>
            <a:r>
              <a:rPr lang="en-US" altLang="en-US" sz="1800" i="1" dirty="0"/>
              <a:t>faithfully</a:t>
            </a:r>
            <a:r>
              <a:rPr lang="en-US" altLang="en-US" sz="1800" dirty="0"/>
              <a:t> by staff regardless of personal or political sentiment toward the Council’s vision or policies</a:t>
            </a:r>
          </a:p>
          <a:p>
            <a:endParaRPr lang="en-US" altLang="en-US" sz="1800" dirty="0"/>
          </a:p>
          <a:p>
            <a:endParaRPr lang="en-US" altLang="en-US" sz="1800" dirty="0"/>
          </a:p>
        </p:txBody>
      </p:sp>
      <p:sp>
        <p:nvSpPr>
          <p:cNvPr id="3" name="Title 2">
            <a:extLst>
              <a:ext uri="{FF2B5EF4-FFF2-40B4-BE49-F238E27FC236}">
                <a16:creationId xmlns:a16="http://schemas.microsoft.com/office/drawing/2014/main" id="{4310D442-25B1-45C9-B787-7B5A836B672C}"/>
              </a:ext>
            </a:extLst>
          </p:cNvPr>
          <p:cNvSpPr>
            <a:spLocks noGrp="1"/>
          </p:cNvSpPr>
          <p:nvPr>
            <p:ph type="title"/>
          </p:nvPr>
        </p:nvSpPr>
        <p:spPr/>
        <p:txBody>
          <a:bodyPr/>
          <a:lstStyle/>
          <a:p>
            <a:r>
              <a:rPr lang="en-US" dirty="0"/>
              <a:t>Role of City Manager</a:t>
            </a:r>
          </a:p>
        </p:txBody>
      </p:sp>
    </p:spTree>
    <p:extLst>
      <p:ext uri="{BB962C8B-B14F-4D97-AF65-F5344CB8AC3E}">
        <p14:creationId xmlns:p14="http://schemas.microsoft.com/office/powerpoint/2010/main" val="715991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76ABE666-C836-4B69-B4D3-4CFD00233BC5}"/>
              </a:ext>
            </a:extLst>
          </p:cNvPr>
          <p:cNvSpPr>
            <a:spLocks noGrp="1" noChangeArrowheads="1"/>
          </p:cNvSpPr>
          <p:nvPr>
            <p:ph type="body" idx="1"/>
          </p:nvPr>
        </p:nvSpPr>
        <p:spPr>
          <a:xfrm>
            <a:off x="457200" y="1497330"/>
            <a:ext cx="8229600" cy="3188970"/>
          </a:xfrm>
        </p:spPr>
        <p:txBody>
          <a:bodyPr>
            <a:normAutofit fontScale="92500" lnSpcReduction="10000"/>
          </a:bodyPr>
          <a:lstStyle/>
          <a:p>
            <a:r>
              <a:rPr lang="en-US" altLang="en-US" sz="1800" dirty="0"/>
              <a:t>Adds value to the quality of public policy and judged by ability to produce results</a:t>
            </a:r>
          </a:p>
          <a:p>
            <a:r>
              <a:rPr lang="en-US" altLang="en-US" sz="1800" dirty="0"/>
              <a:t>Takes a long-term, community-wide perspective to provide sustainable results</a:t>
            </a:r>
          </a:p>
          <a:p>
            <a:r>
              <a:rPr lang="en-US" altLang="en-US" sz="1800" dirty="0"/>
              <a:t>Assures that staff are led by an executive who is committed to a codified set of ethical practices in the service of public values</a:t>
            </a:r>
          </a:p>
          <a:p>
            <a:r>
              <a:rPr lang="en-US" altLang="en-US" sz="1800" dirty="0"/>
              <a:t>Builds consensus among diverse interests by providing the voice of technical expertise among political needs and interests </a:t>
            </a:r>
          </a:p>
          <a:p>
            <a:r>
              <a:rPr lang="en-US" altLang="en-US" sz="1800" dirty="0"/>
              <a:t>Provides greater quality solutions by providing non-partisan perspectives in policy debate and discussions</a:t>
            </a:r>
          </a:p>
          <a:p>
            <a:r>
              <a:rPr lang="en-US" altLang="en-US" sz="1800" dirty="0"/>
              <a:t>Develops and sustains organizational excellence and innovation by hiring, developing, and retaining staff based on professional expertise rather than political favor.</a:t>
            </a:r>
          </a:p>
          <a:p>
            <a:endParaRPr lang="en-US" altLang="en-US" sz="1800" dirty="0"/>
          </a:p>
        </p:txBody>
      </p:sp>
      <p:sp>
        <p:nvSpPr>
          <p:cNvPr id="3" name="Title 2">
            <a:extLst>
              <a:ext uri="{FF2B5EF4-FFF2-40B4-BE49-F238E27FC236}">
                <a16:creationId xmlns:a16="http://schemas.microsoft.com/office/drawing/2014/main" id="{4310D442-25B1-45C9-B787-7B5A836B672C}"/>
              </a:ext>
            </a:extLst>
          </p:cNvPr>
          <p:cNvSpPr>
            <a:spLocks noGrp="1"/>
          </p:cNvSpPr>
          <p:nvPr>
            <p:ph type="title"/>
          </p:nvPr>
        </p:nvSpPr>
        <p:spPr/>
        <p:txBody>
          <a:bodyPr/>
          <a:lstStyle/>
          <a:p>
            <a:r>
              <a:rPr lang="en-US" dirty="0"/>
              <a:t>Value Proposition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092DE18-0758-9673-45F4-CB85A438014B}"/>
              </a:ext>
            </a:extLst>
          </p:cNvPr>
          <p:cNvSpPr txBox="1"/>
          <p:nvPr/>
        </p:nvSpPr>
        <p:spPr>
          <a:xfrm>
            <a:off x="538060" y="844666"/>
            <a:ext cx="8067880" cy="646331"/>
          </a:xfrm>
          <a:prstGeom prst="rect">
            <a:avLst/>
          </a:prstGeom>
          <a:noFill/>
        </p:spPr>
        <p:txBody>
          <a:bodyPr wrap="square" rtlCol="0">
            <a:spAutoFit/>
          </a:bodyPr>
          <a:lstStyle/>
          <a:p>
            <a:r>
              <a:rPr lang="en-US" b="1" dirty="0"/>
              <a:t>Rated 50 cities with population of 395,000 or more</a:t>
            </a:r>
          </a:p>
          <a:p>
            <a:r>
              <a:rPr lang="en-US" dirty="0"/>
              <a:t>21 (42%) Council-Manager Cities | 28 (56%) Mayor-Council Cities</a:t>
            </a:r>
          </a:p>
        </p:txBody>
      </p:sp>
      <p:sp>
        <p:nvSpPr>
          <p:cNvPr id="29" name="Title 2">
            <a:extLst>
              <a:ext uri="{FF2B5EF4-FFF2-40B4-BE49-F238E27FC236}">
                <a16:creationId xmlns:a16="http://schemas.microsoft.com/office/drawing/2014/main" id="{AD22EDD6-4419-EB6D-4427-D4F02EF7088D}"/>
              </a:ext>
            </a:extLst>
          </p:cNvPr>
          <p:cNvSpPr>
            <a:spLocks noGrp="1"/>
          </p:cNvSpPr>
          <p:nvPr>
            <p:ph type="title"/>
          </p:nvPr>
        </p:nvSpPr>
        <p:spPr>
          <a:xfrm>
            <a:off x="457200" y="205979"/>
            <a:ext cx="8229600" cy="857250"/>
          </a:xfrm>
        </p:spPr>
        <p:txBody>
          <a:bodyPr/>
          <a:lstStyle/>
          <a:p>
            <a:r>
              <a:rPr lang="en-US" dirty="0"/>
              <a:t>WalletHub’s Best Run Cities</a:t>
            </a:r>
          </a:p>
        </p:txBody>
      </p:sp>
      <p:graphicFrame>
        <p:nvGraphicFramePr>
          <p:cNvPr id="32" name="Table 31">
            <a:extLst>
              <a:ext uri="{FF2B5EF4-FFF2-40B4-BE49-F238E27FC236}">
                <a16:creationId xmlns:a16="http://schemas.microsoft.com/office/drawing/2014/main" id="{A2D9422A-56CE-1CAC-CCF0-0DA28C6692DE}"/>
              </a:ext>
            </a:extLst>
          </p:cNvPr>
          <p:cNvGraphicFramePr>
            <a:graphicFrameLocks noGrp="1"/>
          </p:cNvGraphicFramePr>
          <p:nvPr/>
        </p:nvGraphicFramePr>
        <p:xfrm>
          <a:off x="750571" y="1616657"/>
          <a:ext cx="5538470" cy="3278605"/>
        </p:xfrm>
        <a:graphic>
          <a:graphicData uri="http://schemas.openxmlformats.org/drawingml/2006/table">
            <a:tbl>
              <a:tblPr>
                <a:tableStyleId>{5C22544A-7EE6-4342-B048-85BDC9FD1C3A}</a:tableStyleId>
              </a:tblPr>
              <a:tblGrid>
                <a:gridCol w="486701">
                  <a:extLst>
                    <a:ext uri="{9D8B030D-6E8A-4147-A177-3AD203B41FA5}">
                      <a16:colId xmlns:a16="http://schemas.microsoft.com/office/drawing/2014/main" val="2382989242"/>
                    </a:ext>
                  </a:extLst>
                </a:gridCol>
                <a:gridCol w="1730872">
                  <a:extLst>
                    <a:ext uri="{9D8B030D-6E8A-4147-A177-3AD203B41FA5}">
                      <a16:colId xmlns:a16="http://schemas.microsoft.com/office/drawing/2014/main" val="3187496235"/>
                    </a:ext>
                  </a:extLst>
                </a:gridCol>
                <a:gridCol w="497201">
                  <a:extLst>
                    <a:ext uri="{9D8B030D-6E8A-4147-A177-3AD203B41FA5}">
                      <a16:colId xmlns:a16="http://schemas.microsoft.com/office/drawing/2014/main" val="870730626"/>
                    </a:ext>
                  </a:extLst>
                </a:gridCol>
                <a:gridCol w="1490290">
                  <a:extLst>
                    <a:ext uri="{9D8B030D-6E8A-4147-A177-3AD203B41FA5}">
                      <a16:colId xmlns:a16="http://schemas.microsoft.com/office/drawing/2014/main" val="279595405"/>
                    </a:ext>
                  </a:extLst>
                </a:gridCol>
                <a:gridCol w="1333406">
                  <a:extLst>
                    <a:ext uri="{9D8B030D-6E8A-4147-A177-3AD203B41FA5}">
                      <a16:colId xmlns:a16="http://schemas.microsoft.com/office/drawing/2014/main" val="3001121431"/>
                    </a:ext>
                  </a:extLst>
                </a:gridCol>
              </a:tblGrid>
              <a:tr h="298055">
                <a:tc>
                  <a:txBody>
                    <a:bodyPr/>
                    <a:lstStyle/>
                    <a:p>
                      <a:pPr algn="l" fontAlgn="b"/>
                      <a:r>
                        <a:rPr lang="en-US" sz="1500" b="1" i="0" u="none" strike="noStrike" dirty="0">
                          <a:solidFill>
                            <a:srgbClr val="000000"/>
                          </a:solidFill>
                          <a:effectLst/>
                          <a:latin typeface="Calibri" panose="020F0502020204030204" pitchFamily="34" charset="0"/>
                        </a:rPr>
                        <a:t>Rank</a:t>
                      </a:r>
                    </a:p>
                  </a:txBody>
                  <a:tcPr marL="8540" marR="8540" marT="8540" marB="0" anchor="b"/>
                </a:tc>
                <a:tc>
                  <a:txBody>
                    <a:bodyPr/>
                    <a:lstStyle/>
                    <a:p>
                      <a:pPr algn="l" fontAlgn="b"/>
                      <a:r>
                        <a:rPr lang="en-US" sz="1500" b="1" i="0" u="none" strike="noStrike" dirty="0">
                          <a:solidFill>
                            <a:srgbClr val="000000"/>
                          </a:solidFill>
                          <a:effectLst/>
                          <a:latin typeface="Calibri" panose="020F0502020204030204" pitchFamily="34" charset="0"/>
                        </a:rPr>
                        <a:t>City</a:t>
                      </a:r>
                    </a:p>
                  </a:txBody>
                  <a:tcPr marL="8540" marR="8540" marT="8540" marB="0" anchor="b"/>
                </a:tc>
                <a:tc>
                  <a:txBody>
                    <a:bodyPr/>
                    <a:lstStyle/>
                    <a:p>
                      <a:pPr algn="l" fontAlgn="b"/>
                      <a:r>
                        <a:rPr lang="en-US" sz="1500" b="1" i="0" u="none" strike="noStrike" dirty="0">
                          <a:solidFill>
                            <a:srgbClr val="000000"/>
                          </a:solidFill>
                          <a:effectLst/>
                          <a:latin typeface="Calibri" panose="020F0502020204030204" pitchFamily="34" charset="0"/>
                        </a:rPr>
                        <a:t>State</a:t>
                      </a:r>
                    </a:p>
                  </a:txBody>
                  <a:tcPr marL="8540" marR="8540" marT="8540" marB="0" anchor="b"/>
                </a:tc>
                <a:tc>
                  <a:txBody>
                    <a:bodyPr/>
                    <a:lstStyle/>
                    <a:p>
                      <a:pPr algn="l" fontAlgn="b"/>
                      <a:r>
                        <a:rPr lang="en-US" sz="1500" b="1" i="0" u="none" strike="noStrike" dirty="0">
                          <a:solidFill>
                            <a:srgbClr val="000000"/>
                          </a:solidFill>
                          <a:effectLst/>
                          <a:latin typeface="Calibri" panose="020F0502020204030204" pitchFamily="34" charset="0"/>
                        </a:rPr>
                        <a:t>Form of Gov’t.</a:t>
                      </a:r>
                    </a:p>
                  </a:txBody>
                  <a:tcPr marL="8540" marR="8540" marT="8540" marB="0" anchor="b"/>
                </a:tc>
                <a:tc>
                  <a:txBody>
                    <a:bodyPr/>
                    <a:lstStyle/>
                    <a:p>
                      <a:pPr algn="r" fontAlgn="b"/>
                      <a:r>
                        <a:rPr lang="en-US" sz="1500" b="1" i="0" u="none" strike="noStrike" dirty="0">
                          <a:solidFill>
                            <a:srgbClr val="000000"/>
                          </a:solidFill>
                          <a:effectLst/>
                          <a:latin typeface="Calibri" panose="020F0502020204030204" pitchFamily="34" charset="0"/>
                        </a:rPr>
                        <a:t>Population</a:t>
                      </a:r>
                    </a:p>
                  </a:txBody>
                  <a:tcPr marL="8540" marR="8540" marT="8540" marB="0" anchor="b"/>
                </a:tc>
                <a:extLst>
                  <a:ext uri="{0D108BD9-81ED-4DB2-BD59-A6C34878D82A}">
                    <a16:rowId xmlns:a16="http://schemas.microsoft.com/office/drawing/2014/main" val="2332699271"/>
                  </a:ext>
                </a:extLst>
              </a:tr>
              <a:tr h="298055">
                <a:tc>
                  <a:txBody>
                    <a:bodyPr/>
                    <a:lstStyle/>
                    <a:p>
                      <a:pPr algn="l" fontAlgn="b"/>
                      <a:r>
                        <a:rPr lang="en-US" sz="1500" b="0" i="0" u="none" strike="noStrike" dirty="0">
                          <a:solidFill>
                            <a:srgbClr val="000000"/>
                          </a:solidFill>
                          <a:effectLst/>
                          <a:latin typeface="Calibri" panose="020F0502020204030204" pitchFamily="34" charset="0"/>
                        </a:rPr>
                        <a:t>1</a:t>
                      </a:r>
                    </a:p>
                  </a:txBody>
                  <a:tcPr marL="8540" marR="8540" marT="8540" marB="0" anchor="b"/>
                </a:tc>
                <a:tc>
                  <a:txBody>
                    <a:bodyPr/>
                    <a:lstStyle/>
                    <a:p>
                      <a:pPr algn="l" fontAlgn="b"/>
                      <a:r>
                        <a:rPr lang="en-US" sz="1500" u="none" strike="noStrike" dirty="0">
                          <a:effectLst/>
                        </a:rPr>
                        <a:t>Oklahoma City</a:t>
                      </a:r>
                      <a:endParaRPr lang="en-US" sz="1500" b="0" i="0" u="none" strike="noStrike" dirty="0">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OK</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Council-Manager</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681,054</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4291651045"/>
                  </a:ext>
                </a:extLst>
              </a:tr>
              <a:tr h="298055">
                <a:tc>
                  <a:txBody>
                    <a:bodyPr/>
                    <a:lstStyle/>
                    <a:p>
                      <a:pPr algn="l" fontAlgn="b"/>
                      <a:r>
                        <a:rPr lang="en-US" sz="1500" b="0" i="0" u="none" strike="noStrike" dirty="0">
                          <a:solidFill>
                            <a:srgbClr val="000000"/>
                          </a:solidFill>
                          <a:effectLst/>
                          <a:latin typeface="Calibri" panose="020F0502020204030204" pitchFamily="34" charset="0"/>
                        </a:rPr>
                        <a:t>2</a:t>
                      </a:r>
                    </a:p>
                  </a:txBody>
                  <a:tcPr marL="8540" marR="8540" marT="8540" marB="0" anchor="b"/>
                </a:tc>
                <a:tc>
                  <a:txBody>
                    <a:bodyPr/>
                    <a:lstStyle/>
                    <a:p>
                      <a:pPr algn="l" fontAlgn="b"/>
                      <a:r>
                        <a:rPr lang="en-US" sz="1500" u="none" strike="noStrike">
                          <a:effectLst/>
                        </a:rPr>
                        <a:t>Virginia Beach</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VA</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Council-Manager</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459,470</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1042782316"/>
                  </a:ext>
                </a:extLst>
              </a:tr>
              <a:tr h="298055">
                <a:tc>
                  <a:txBody>
                    <a:bodyPr/>
                    <a:lstStyle/>
                    <a:p>
                      <a:pPr algn="l" fontAlgn="b"/>
                      <a:r>
                        <a:rPr lang="en-US" sz="1500" b="0" i="0" u="none" strike="noStrike" dirty="0">
                          <a:solidFill>
                            <a:srgbClr val="000000"/>
                          </a:solidFill>
                          <a:effectLst/>
                          <a:latin typeface="Calibri" panose="020F0502020204030204" pitchFamily="34" charset="0"/>
                        </a:rPr>
                        <a:t>3</a:t>
                      </a:r>
                    </a:p>
                  </a:txBody>
                  <a:tcPr marL="8540" marR="8540" marT="8540" marB="0" anchor="b"/>
                </a:tc>
                <a:tc>
                  <a:txBody>
                    <a:bodyPr/>
                    <a:lstStyle/>
                    <a:p>
                      <a:pPr algn="l" fontAlgn="b"/>
                      <a:r>
                        <a:rPr lang="en-US" sz="1500" u="none" strike="noStrike">
                          <a:effectLst/>
                        </a:rPr>
                        <a:t>Raleigh</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NC</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Council-Manager</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467,665</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529656626"/>
                  </a:ext>
                </a:extLst>
              </a:tr>
              <a:tr h="298055">
                <a:tc>
                  <a:txBody>
                    <a:bodyPr/>
                    <a:lstStyle/>
                    <a:p>
                      <a:pPr algn="l" fontAlgn="b"/>
                      <a:r>
                        <a:rPr lang="en-US" sz="1500" b="0" i="0" u="none" strike="noStrike" dirty="0">
                          <a:solidFill>
                            <a:srgbClr val="000000"/>
                          </a:solidFill>
                          <a:effectLst/>
                          <a:latin typeface="Calibri" panose="020F0502020204030204" pitchFamily="34" charset="0"/>
                        </a:rPr>
                        <a:t>4</a:t>
                      </a:r>
                    </a:p>
                  </a:txBody>
                  <a:tcPr marL="8540" marR="8540" marT="8540" marB="0" anchor="b"/>
                </a:tc>
                <a:tc>
                  <a:txBody>
                    <a:bodyPr/>
                    <a:lstStyle/>
                    <a:p>
                      <a:pPr algn="l" fontAlgn="b"/>
                      <a:r>
                        <a:rPr lang="en-US" sz="1500" u="none" strike="noStrike">
                          <a:effectLst/>
                        </a:rPr>
                        <a:t>Mesa</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AZ</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Council-Manager</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504,258</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3257819183"/>
                  </a:ext>
                </a:extLst>
              </a:tr>
              <a:tr h="298055">
                <a:tc>
                  <a:txBody>
                    <a:bodyPr/>
                    <a:lstStyle/>
                    <a:p>
                      <a:pPr algn="l" fontAlgn="b"/>
                      <a:r>
                        <a:rPr lang="en-US" sz="1500" b="0" i="0" u="none" strike="noStrike" dirty="0">
                          <a:solidFill>
                            <a:srgbClr val="000000"/>
                          </a:solidFill>
                          <a:effectLst/>
                          <a:latin typeface="Calibri" panose="020F0502020204030204" pitchFamily="34" charset="0"/>
                        </a:rPr>
                        <a:t>5</a:t>
                      </a:r>
                    </a:p>
                  </a:txBody>
                  <a:tcPr marL="8540" marR="8540" marT="8540" marB="0" anchor="b"/>
                </a:tc>
                <a:tc>
                  <a:txBody>
                    <a:bodyPr/>
                    <a:lstStyle/>
                    <a:p>
                      <a:pPr algn="l" fontAlgn="b"/>
                      <a:r>
                        <a:rPr lang="en-US" sz="1500" u="none" strike="noStrike">
                          <a:effectLst/>
                        </a:rPr>
                        <a:t>Albuquerque</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NM</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Mayor-Council</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564,559</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563159843"/>
                  </a:ext>
                </a:extLst>
              </a:tr>
              <a:tr h="298055">
                <a:tc>
                  <a:txBody>
                    <a:bodyPr/>
                    <a:lstStyle/>
                    <a:p>
                      <a:pPr algn="l" fontAlgn="b"/>
                      <a:r>
                        <a:rPr lang="en-US" sz="1500" b="0" i="0" u="none" strike="noStrike" dirty="0">
                          <a:solidFill>
                            <a:srgbClr val="000000"/>
                          </a:solidFill>
                          <a:effectLst/>
                          <a:latin typeface="Calibri" panose="020F0502020204030204" pitchFamily="34" charset="0"/>
                        </a:rPr>
                        <a:t>6</a:t>
                      </a:r>
                    </a:p>
                  </a:txBody>
                  <a:tcPr marL="8540" marR="8540" marT="8540" marB="0" anchor="b"/>
                </a:tc>
                <a:tc>
                  <a:txBody>
                    <a:bodyPr/>
                    <a:lstStyle/>
                    <a:p>
                      <a:pPr algn="l" fontAlgn="b"/>
                      <a:r>
                        <a:rPr lang="en-US" sz="1500" u="none" strike="noStrike">
                          <a:effectLst/>
                        </a:rPr>
                        <a:t>Arlington</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TX</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Council-Manager</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394,266</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3773913018"/>
                  </a:ext>
                </a:extLst>
              </a:tr>
              <a:tr h="298055">
                <a:tc>
                  <a:txBody>
                    <a:bodyPr/>
                    <a:lstStyle/>
                    <a:p>
                      <a:pPr algn="l" fontAlgn="b"/>
                      <a:r>
                        <a:rPr lang="en-US" sz="1500" b="0" i="0" u="none" strike="noStrike" dirty="0">
                          <a:solidFill>
                            <a:srgbClr val="000000"/>
                          </a:solidFill>
                          <a:effectLst/>
                          <a:latin typeface="Calibri" panose="020F0502020204030204" pitchFamily="34" charset="0"/>
                        </a:rPr>
                        <a:t>7</a:t>
                      </a:r>
                    </a:p>
                  </a:txBody>
                  <a:tcPr marL="8540" marR="8540" marT="8540" marB="0" anchor="b"/>
                </a:tc>
                <a:tc>
                  <a:txBody>
                    <a:bodyPr/>
                    <a:lstStyle/>
                    <a:p>
                      <a:pPr algn="l" fontAlgn="b"/>
                      <a:r>
                        <a:rPr lang="en-US" sz="1500" u="none" strike="noStrike" dirty="0">
                          <a:effectLst/>
                        </a:rPr>
                        <a:t>Louisville</a:t>
                      </a:r>
                      <a:endParaRPr lang="en-US" sz="1500" b="0" i="0" u="none" strike="noStrike" dirty="0">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KY</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Mayor-Council</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782,969</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237104285"/>
                  </a:ext>
                </a:extLst>
              </a:tr>
              <a:tr h="298055">
                <a:tc>
                  <a:txBody>
                    <a:bodyPr/>
                    <a:lstStyle/>
                    <a:p>
                      <a:pPr algn="l" fontAlgn="b"/>
                      <a:r>
                        <a:rPr lang="en-US" sz="1500" b="0" i="0" u="none" strike="noStrike" dirty="0">
                          <a:solidFill>
                            <a:srgbClr val="000000"/>
                          </a:solidFill>
                          <a:effectLst/>
                          <a:latin typeface="Calibri" panose="020F0502020204030204" pitchFamily="34" charset="0"/>
                        </a:rPr>
                        <a:t>8</a:t>
                      </a:r>
                    </a:p>
                  </a:txBody>
                  <a:tcPr marL="8540" marR="8540" marT="8540" marB="0" anchor="b"/>
                </a:tc>
                <a:tc>
                  <a:txBody>
                    <a:bodyPr/>
                    <a:lstStyle/>
                    <a:p>
                      <a:pPr algn="l" fontAlgn="b"/>
                      <a:r>
                        <a:rPr lang="en-US" sz="1500" u="none" strike="noStrike">
                          <a:effectLst/>
                        </a:rPr>
                        <a:t>Tucson</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AZ</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Council-Manager</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542,629</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2990104679"/>
                  </a:ext>
                </a:extLst>
              </a:tr>
              <a:tr h="298055">
                <a:tc>
                  <a:txBody>
                    <a:bodyPr/>
                    <a:lstStyle/>
                    <a:p>
                      <a:pPr algn="l" fontAlgn="b"/>
                      <a:r>
                        <a:rPr lang="en-US" sz="1500" b="0" i="0" u="none" strike="noStrike" dirty="0">
                          <a:solidFill>
                            <a:srgbClr val="000000"/>
                          </a:solidFill>
                          <a:effectLst/>
                          <a:latin typeface="Calibri" panose="020F0502020204030204" pitchFamily="34" charset="0"/>
                        </a:rPr>
                        <a:t>9</a:t>
                      </a:r>
                    </a:p>
                  </a:txBody>
                  <a:tcPr marL="8540" marR="8540" marT="8540" marB="0" anchor="b"/>
                </a:tc>
                <a:tc>
                  <a:txBody>
                    <a:bodyPr/>
                    <a:lstStyle/>
                    <a:p>
                      <a:pPr algn="l" fontAlgn="b"/>
                      <a:r>
                        <a:rPr lang="en-US" sz="1500" u="none" strike="noStrike">
                          <a:effectLst/>
                        </a:rPr>
                        <a:t>Phoenix</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AZ</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Council-Manager</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1,608,139</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2357265877"/>
                  </a:ext>
                </a:extLst>
              </a:tr>
              <a:tr h="298055">
                <a:tc>
                  <a:txBody>
                    <a:bodyPr/>
                    <a:lstStyle/>
                    <a:p>
                      <a:pPr algn="l" fontAlgn="b"/>
                      <a:r>
                        <a:rPr lang="en-US" sz="1500" b="0" i="0" u="none" strike="noStrike" dirty="0">
                          <a:solidFill>
                            <a:srgbClr val="000000"/>
                          </a:solidFill>
                          <a:effectLst/>
                          <a:latin typeface="Calibri" panose="020F0502020204030204" pitchFamily="34" charset="0"/>
                        </a:rPr>
                        <a:t>10</a:t>
                      </a:r>
                    </a:p>
                  </a:txBody>
                  <a:tcPr marL="8540" marR="8540" marT="8540" marB="0" anchor="b"/>
                </a:tc>
                <a:tc>
                  <a:txBody>
                    <a:bodyPr/>
                    <a:lstStyle/>
                    <a:p>
                      <a:pPr algn="l" fontAlgn="b"/>
                      <a:r>
                        <a:rPr lang="en-US" sz="1500" u="none" strike="noStrike">
                          <a:effectLst/>
                        </a:rPr>
                        <a:t>Tulsa</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OK</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Mayor-Council</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413,066</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453234895"/>
                  </a:ext>
                </a:extLst>
              </a:tr>
            </a:tbl>
          </a:graphicData>
        </a:graphic>
      </p:graphicFrame>
      <p:sp>
        <p:nvSpPr>
          <p:cNvPr id="33" name="TextBox 32">
            <a:extLst>
              <a:ext uri="{FF2B5EF4-FFF2-40B4-BE49-F238E27FC236}">
                <a16:creationId xmlns:a16="http://schemas.microsoft.com/office/drawing/2014/main" id="{172FACF1-2180-0FC7-4415-BD95AA36631B}"/>
              </a:ext>
            </a:extLst>
          </p:cNvPr>
          <p:cNvSpPr txBox="1"/>
          <p:nvPr/>
        </p:nvSpPr>
        <p:spPr>
          <a:xfrm>
            <a:off x="6461760" y="2001520"/>
            <a:ext cx="2377440" cy="923330"/>
          </a:xfrm>
          <a:prstGeom prst="rect">
            <a:avLst/>
          </a:prstGeom>
          <a:noFill/>
        </p:spPr>
        <p:txBody>
          <a:bodyPr wrap="square" rtlCol="0">
            <a:spAutoFit/>
          </a:bodyPr>
          <a:lstStyle/>
          <a:p>
            <a:r>
              <a:rPr lang="en-US" dirty="0"/>
              <a:t>70% of the Ten Best-Run Cities are Council-Manager Cities</a:t>
            </a:r>
          </a:p>
        </p:txBody>
      </p:sp>
    </p:spTree>
    <p:extLst>
      <p:ext uri="{BB962C8B-B14F-4D97-AF65-F5344CB8AC3E}">
        <p14:creationId xmlns:p14="http://schemas.microsoft.com/office/powerpoint/2010/main" val="2966919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9D5694E-3E4A-7D17-0E98-7674CA73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735" y="4036064"/>
            <a:ext cx="3295650" cy="438150"/>
          </a:xfrm>
          <a:prstGeom prst="rect">
            <a:avLst/>
          </a:prstGeom>
        </p:spPr>
      </p:pic>
      <p:grpSp>
        <p:nvGrpSpPr>
          <p:cNvPr id="3" name="Group 2">
            <a:extLst>
              <a:ext uri="{FF2B5EF4-FFF2-40B4-BE49-F238E27FC236}">
                <a16:creationId xmlns:a16="http://schemas.microsoft.com/office/drawing/2014/main" id="{A0FAE040-17E7-BDA4-C5D9-3C2AA26AA05F}"/>
              </a:ext>
            </a:extLst>
          </p:cNvPr>
          <p:cNvGrpSpPr/>
          <p:nvPr/>
        </p:nvGrpSpPr>
        <p:grpSpPr>
          <a:xfrm>
            <a:off x="604735" y="1774647"/>
            <a:ext cx="8393202" cy="1278497"/>
            <a:chOff x="604735" y="2384247"/>
            <a:chExt cx="8393202" cy="1278497"/>
          </a:xfrm>
        </p:grpSpPr>
        <p:pic>
          <p:nvPicPr>
            <p:cNvPr id="9" name="Graphic 8">
              <a:extLst>
                <a:ext uri="{FF2B5EF4-FFF2-40B4-BE49-F238E27FC236}">
                  <a16:creationId xmlns:a16="http://schemas.microsoft.com/office/drawing/2014/main" id="{10C35CCB-2A7A-28CE-1A01-7F4CF30B4D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4735" y="3234119"/>
              <a:ext cx="1781175" cy="400050"/>
            </a:xfrm>
            <a:prstGeom prst="rect">
              <a:avLst/>
            </a:prstGeom>
          </p:spPr>
        </p:pic>
        <p:pic>
          <p:nvPicPr>
            <p:cNvPr id="11" name="Graphic 10">
              <a:extLst>
                <a:ext uri="{FF2B5EF4-FFF2-40B4-BE49-F238E27FC236}">
                  <a16:creationId xmlns:a16="http://schemas.microsoft.com/office/drawing/2014/main" id="{FD9A5AF0-26EC-175E-6679-05DEC2A919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4735" y="2384247"/>
              <a:ext cx="2105025" cy="523875"/>
            </a:xfrm>
            <a:prstGeom prst="rect">
              <a:avLst/>
            </a:prstGeom>
          </p:spPr>
        </p:pic>
        <p:pic>
          <p:nvPicPr>
            <p:cNvPr id="13" name="Graphic 12">
              <a:extLst>
                <a:ext uri="{FF2B5EF4-FFF2-40B4-BE49-F238E27FC236}">
                  <a16:creationId xmlns:a16="http://schemas.microsoft.com/office/drawing/2014/main" id="{3EF69747-320B-EDB0-C5BC-E9A8BB369C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12753" y="2489022"/>
              <a:ext cx="1676400" cy="428625"/>
            </a:xfrm>
            <a:prstGeom prst="rect">
              <a:avLst/>
            </a:prstGeom>
          </p:spPr>
        </p:pic>
        <p:pic>
          <p:nvPicPr>
            <p:cNvPr id="17" name="Graphic 16">
              <a:extLst>
                <a:ext uri="{FF2B5EF4-FFF2-40B4-BE49-F238E27FC236}">
                  <a16:creationId xmlns:a16="http://schemas.microsoft.com/office/drawing/2014/main" id="{A1F846BA-A1EE-DD4D-872A-1D2F6B05926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12753" y="3215069"/>
              <a:ext cx="1647825" cy="419100"/>
            </a:xfrm>
            <a:prstGeom prst="rect">
              <a:avLst/>
            </a:prstGeom>
          </p:spPr>
        </p:pic>
        <p:pic>
          <p:nvPicPr>
            <p:cNvPr id="19" name="Graphic 18">
              <a:extLst>
                <a:ext uri="{FF2B5EF4-FFF2-40B4-BE49-F238E27FC236}">
                  <a16:creationId xmlns:a16="http://schemas.microsoft.com/office/drawing/2014/main" id="{D4250F24-7E01-BA4F-782E-7A36DCFB384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08744" y="2519224"/>
              <a:ext cx="1781175" cy="428625"/>
            </a:xfrm>
            <a:prstGeom prst="rect">
              <a:avLst/>
            </a:prstGeom>
          </p:spPr>
        </p:pic>
        <p:pic>
          <p:nvPicPr>
            <p:cNvPr id="21" name="Graphic 20">
              <a:extLst>
                <a:ext uri="{FF2B5EF4-FFF2-40B4-BE49-F238E27FC236}">
                  <a16:creationId xmlns:a16="http://schemas.microsoft.com/office/drawing/2014/main" id="{5356E260-2D41-9089-A460-3C8FFB8F6EA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808744" y="3234119"/>
              <a:ext cx="1781175" cy="428625"/>
            </a:xfrm>
            <a:prstGeom prst="rect">
              <a:avLst/>
            </a:prstGeom>
          </p:spPr>
        </p:pic>
        <p:pic>
          <p:nvPicPr>
            <p:cNvPr id="23" name="Graphic 22">
              <a:extLst>
                <a:ext uri="{FF2B5EF4-FFF2-40B4-BE49-F238E27FC236}">
                  <a16:creationId xmlns:a16="http://schemas.microsoft.com/office/drawing/2014/main" id="{AD7CAED8-51E7-7ACC-3DDA-1B4E58B5981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198843" y="2490951"/>
              <a:ext cx="1781175" cy="428625"/>
            </a:xfrm>
            <a:prstGeom prst="rect">
              <a:avLst/>
            </a:prstGeom>
          </p:spPr>
        </p:pic>
        <p:pic>
          <p:nvPicPr>
            <p:cNvPr id="25" name="Graphic 24">
              <a:extLst>
                <a:ext uri="{FF2B5EF4-FFF2-40B4-BE49-F238E27FC236}">
                  <a16:creationId xmlns:a16="http://schemas.microsoft.com/office/drawing/2014/main" id="{B96DCC13-9295-1687-995D-57C04ED4345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216762" y="3205544"/>
              <a:ext cx="1781175" cy="428625"/>
            </a:xfrm>
            <a:prstGeom prst="rect">
              <a:avLst/>
            </a:prstGeom>
          </p:spPr>
        </p:pic>
      </p:grpSp>
      <p:pic>
        <p:nvPicPr>
          <p:cNvPr id="27" name="Graphic 26">
            <a:extLst>
              <a:ext uri="{FF2B5EF4-FFF2-40B4-BE49-F238E27FC236}">
                <a16:creationId xmlns:a16="http://schemas.microsoft.com/office/drawing/2014/main" id="{7D08535A-81B0-E4F6-99D1-EE040FDE892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122165" y="4036064"/>
            <a:ext cx="1781175" cy="428625"/>
          </a:xfrm>
          <a:prstGeom prst="rect">
            <a:avLst/>
          </a:prstGeom>
        </p:spPr>
      </p:pic>
      <p:sp>
        <p:nvSpPr>
          <p:cNvPr id="29" name="Title 2">
            <a:extLst>
              <a:ext uri="{FF2B5EF4-FFF2-40B4-BE49-F238E27FC236}">
                <a16:creationId xmlns:a16="http://schemas.microsoft.com/office/drawing/2014/main" id="{AD22EDD6-4419-EB6D-4427-D4F02EF7088D}"/>
              </a:ext>
            </a:extLst>
          </p:cNvPr>
          <p:cNvSpPr>
            <a:spLocks noGrp="1"/>
          </p:cNvSpPr>
          <p:nvPr>
            <p:ph type="title"/>
          </p:nvPr>
        </p:nvSpPr>
        <p:spPr>
          <a:xfrm>
            <a:off x="457200" y="205979"/>
            <a:ext cx="8229600" cy="857250"/>
          </a:xfrm>
        </p:spPr>
        <p:txBody>
          <a:bodyPr/>
          <a:lstStyle/>
          <a:p>
            <a:r>
              <a:rPr lang="en-US" dirty="0"/>
              <a:t>WalletHub’s Best Run Cities</a:t>
            </a:r>
          </a:p>
        </p:txBody>
      </p:sp>
      <p:sp>
        <p:nvSpPr>
          <p:cNvPr id="2" name="TextBox 1">
            <a:extLst>
              <a:ext uri="{FF2B5EF4-FFF2-40B4-BE49-F238E27FC236}">
                <a16:creationId xmlns:a16="http://schemas.microsoft.com/office/drawing/2014/main" id="{02F88DB5-2115-FDDB-CE8B-B4E31282A415}"/>
              </a:ext>
            </a:extLst>
          </p:cNvPr>
          <p:cNvSpPr txBox="1"/>
          <p:nvPr/>
        </p:nvSpPr>
        <p:spPr>
          <a:xfrm>
            <a:off x="457200" y="1320934"/>
            <a:ext cx="4942625" cy="369332"/>
          </a:xfrm>
          <a:prstGeom prst="rect">
            <a:avLst/>
          </a:prstGeom>
          <a:noFill/>
        </p:spPr>
        <p:txBody>
          <a:bodyPr wrap="square" rtlCol="0">
            <a:spAutoFit/>
          </a:bodyPr>
          <a:lstStyle/>
          <a:p>
            <a:r>
              <a:rPr lang="en-US" dirty="0"/>
              <a:t>Where Council-Manager Cities Fared Better:</a:t>
            </a:r>
          </a:p>
        </p:txBody>
      </p:sp>
      <p:sp>
        <p:nvSpPr>
          <p:cNvPr id="4" name="TextBox 3">
            <a:extLst>
              <a:ext uri="{FF2B5EF4-FFF2-40B4-BE49-F238E27FC236}">
                <a16:creationId xmlns:a16="http://schemas.microsoft.com/office/drawing/2014/main" id="{7B4F3A42-B85F-3FD6-757B-460738713B49}"/>
              </a:ext>
            </a:extLst>
          </p:cNvPr>
          <p:cNvSpPr txBox="1"/>
          <p:nvPr/>
        </p:nvSpPr>
        <p:spPr>
          <a:xfrm>
            <a:off x="457200" y="3487310"/>
            <a:ext cx="4942625" cy="369332"/>
          </a:xfrm>
          <a:prstGeom prst="rect">
            <a:avLst/>
          </a:prstGeom>
          <a:noFill/>
        </p:spPr>
        <p:txBody>
          <a:bodyPr wrap="square" rtlCol="0">
            <a:spAutoFit/>
          </a:bodyPr>
          <a:lstStyle/>
          <a:p>
            <a:r>
              <a:rPr lang="en-US" dirty="0"/>
              <a:t>Where Mayor-Council Cities Fared Better:</a:t>
            </a:r>
          </a:p>
        </p:txBody>
      </p:sp>
    </p:spTree>
    <p:extLst>
      <p:ext uri="{BB962C8B-B14F-4D97-AF65-F5344CB8AC3E}">
        <p14:creationId xmlns:p14="http://schemas.microsoft.com/office/powerpoint/2010/main" val="3880923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146D4C15-60E1-4BB3-B8DB-759056092D61}"/>
              </a:ext>
            </a:extLst>
          </p:cNvPr>
          <p:cNvSpPr>
            <a:spLocks noGrp="1" noChangeArrowheads="1"/>
          </p:cNvSpPr>
          <p:nvPr>
            <p:ph type="body" idx="1"/>
          </p:nvPr>
        </p:nvSpPr>
        <p:spPr>
          <a:xfrm>
            <a:off x="457200" y="1307804"/>
            <a:ext cx="8229600" cy="3629717"/>
          </a:xfrm>
        </p:spPr>
        <p:txBody>
          <a:bodyPr>
            <a:normAutofit fontScale="92500" lnSpcReduction="20000"/>
          </a:bodyPr>
          <a:lstStyle/>
          <a:p>
            <a:pPr marL="285750" indent="-285750">
              <a:spcBef>
                <a:spcPts val="0"/>
              </a:spcBef>
              <a:spcAft>
                <a:spcPts val="600"/>
              </a:spcAft>
              <a:buFont typeface="Arial" panose="020B0604020202020204" pitchFamily="34" charset="0"/>
              <a:buChar char="•"/>
            </a:pPr>
            <a:r>
              <a:rPr lang="en-US" altLang="en-US" sz="1600" dirty="0"/>
              <a:t>Municipal governments with a higher concentration of powers </a:t>
            </a:r>
            <a:br>
              <a:rPr lang="en-US" altLang="en-US" sz="1600" dirty="0"/>
            </a:br>
            <a:r>
              <a:rPr lang="en-US" altLang="en-US" sz="1600" dirty="0"/>
              <a:t>(i.e. mayor-council) tend to have more bureaucratized </a:t>
            </a:r>
            <a:br>
              <a:rPr lang="en-US" altLang="en-US" sz="1600" dirty="0"/>
            </a:br>
            <a:r>
              <a:rPr lang="en-US" altLang="en-US" sz="1600" dirty="0"/>
              <a:t>administrations (Lupuente).</a:t>
            </a:r>
          </a:p>
          <a:p>
            <a:pPr marL="285750" indent="-285750">
              <a:spcBef>
                <a:spcPts val="0"/>
              </a:spcBef>
              <a:spcAft>
                <a:spcPts val="600"/>
              </a:spcAft>
              <a:buFont typeface="Arial" panose="020B0604020202020204" pitchFamily="34" charset="0"/>
              <a:buChar char="•"/>
            </a:pPr>
            <a:r>
              <a:rPr lang="en-US" altLang="en-US" sz="1600" dirty="0"/>
              <a:t>Mayor-Council cities are less likely to implement cost-saving </a:t>
            </a:r>
            <a:br>
              <a:rPr lang="en-US" altLang="en-US" sz="1600" dirty="0"/>
            </a:br>
            <a:r>
              <a:rPr lang="en-US" altLang="en-US" sz="1600" dirty="0"/>
              <a:t>strategies when compared to municipalities with the </a:t>
            </a:r>
            <a:br>
              <a:rPr lang="en-US" altLang="en-US" sz="1600" dirty="0"/>
            </a:br>
            <a:r>
              <a:rPr lang="en-US" altLang="en-US" sz="1600" dirty="0"/>
              <a:t>council-manager form of government (Aguado).</a:t>
            </a:r>
          </a:p>
          <a:p>
            <a:pPr marL="285750" indent="-285750">
              <a:spcBef>
                <a:spcPts val="0"/>
              </a:spcBef>
              <a:spcAft>
                <a:spcPts val="600"/>
              </a:spcAft>
              <a:buFont typeface="Arial" panose="020B0604020202020204" pitchFamily="34" charset="0"/>
              <a:buChar char="•"/>
            </a:pPr>
            <a:r>
              <a:rPr lang="en-US" altLang="en-US" sz="1600" dirty="0"/>
              <a:t>Mayor-council cities are more likely to offer ineffective financial </a:t>
            </a:r>
            <a:br>
              <a:rPr lang="en-US" altLang="en-US" sz="1600" dirty="0"/>
            </a:br>
            <a:r>
              <a:rPr lang="en-US" altLang="en-US" sz="1600" dirty="0"/>
              <a:t>incentives for economic development opportunities, which are linked to </a:t>
            </a:r>
            <a:br>
              <a:rPr lang="en-US" altLang="en-US" sz="1600" dirty="0"/>
            </a:br>
            <a:r>
              <a:rPr lang="en-US" altLang="en-US" sz="1600" dirty="0"/>
              <a:t>declines in population and economic base when compared to financial incentives implemented in council-manager cities (Feiock, Jeong, &amp; Kim).</a:t>
            </a:r>
          </a:p>
          <a:p>
            <a:pPr marL="285750" indent="-285750">
              <a:spcBef>
                <a:spcPts val="0"/>
              </a:spcBef>
              <a:spcAft>
                <a:spcPts val="600"/>
              </a:spcAft>
              <a:buFont typeface="Arial" panose="020B0604020202020204" pitchFamily="34" charset="0"/>
              <a:buChar char="•"/>
            </a:pPr>
            <a:r>
              <a:rPr lang="en-US" altLang="en-US" sz="1600" dirty="0"/>
              <a:t>Council-Manager cities have stronger budgetary solvency compared with mayor-council cites. (Jimenez).</a:t>
            </a:r>
          </a:p>
          <a:p>
            <a:pPr marL="285750" indent="-285750">
              <a:spcBef>
                <a:spcPts val="0"/>
              </a:spcBef>
              <a:spcAft>
                <a:spcPts val="600"/>
              </a:spcAft>
              <a:buFont typeface="Arial" panose="020B0604020202020204" pitchFamily="34" charset="0"/>
              <a:buChar char="•"/>
            </a:pPr>
            <a:r>
              <a:rPr lang="en-US" altLang="en-US" sz="1600" dirty="0"/>
              <a:t>Council-manager governments have been shown to be more likely than mayor-council governments to utilize sophisticated revenue forecasting and expenditure analysis techniques, prepare multiyear budgets, emphasize strategic planning and long-term policy priorities, realize efficiency gains, lower per capita spending for basic services, and engage in other practices designed to promote long-term budget stability (Marlowe).</a:t>
            </a:r>
            <a:endParaRPr lang="en-US" altLang="en-US" dirty="0"/>
          </a:p>
        </p:txBody>
      </p:sp>
      <p:sp>
        <p:nvSpPr>
          <p:cNvPr id="3" name="Title 2">
            <a:extLst>
              <a:ext uri="{FF2B5EF4-FFF2-40B4-BE49-F238E27FC236}">
                <a16:creationId xmlns:a16="http://schemas.microsoft.com/office/drawing/2014/main" id="{EC9A1456-BF0D-47D7-9985-677FA638B616}"/>
              </a:ext>
            </a:extLst>
          </p:cNvPr>
          <p:cNvSpPr>
            <a:spLocks noGrp="1"/>
          </p:cNvSpPr>
          <p:nvPr>
            <p:ph type="title"/>
          </p:nvPr>
        </p:nvSpPr>
        <p:spPr/>
        <p:txBody>
          <a:bodyPr/>
          <a:lstStyle/>
          <a:p>
            <a:r>
              <a:rPr lang="en-US" dirty="0"/>
              <a:t>Research Findings</a:t>
            </a:r>
          </a:p>
        </p:txBody>
      </p:sp>
      <p:pic>
        <p:nvPicPr>
          <p:cNvPr id="5" name="Graphic 4">
            <a:extLst>
              <a:ext uri="{FF2B5EF4-FFF2-40B4-BE49-F238E27FC236}">
                <a16:creationId xmlns:a16="http://schemas.microsoft.com/office/drawing/2014/main" id="{0279E275-BEE1-1D85-7FE1-3FF264CD2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3631" y="1180213"/>
            <a:ext cx="2073688" cy="2062717"/>
          </a:xfrm>
          <a:prstGeom prst="rect">
            <a:avLst/>
          </a:prstGeom>
        </p:spPr>
      </p:pic>
    </p:spTree>
    <p:extLst>
      <p:ext uri="{BB962C8B-B14F-4D97-AF65-F5344CB8AC3E}">
        <p14:creationId xmlns:p14="http://schemas.microsoft.com/office/powerpoint/2010/main" val="298411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146D4C15-60E1-4BB3-B8DB-759056092D61}"/>
              </a:ext>
            </a:extLst>
          </p:cNvPr>
          <p:cNvSpPr>
            <a:spLocks noGrp="1" noChangeArrowheads="1"/>
          </p:cNvSpPr>
          <p:nvPr>
            <p:ph type="body" idx="1"/>
          </p:nvPr>
        </p:nvSpPr>
        <p:spPr>
          <a:xfrm>
            <a:off x="457200" y="1307804"/>
            <a:ext cx="8229599" cy="3629717"/>
          </a:xfrm>
        </p:spPr>
        <p:txBody>
          <a:bodyPr>
            <a:normAutofit lnSpcReduction="10000"/>
          </a:bodyPr>
          <a:lstStyle/>
          <a:p>
            <a:pPr marL="285750" indent="-285750">
              <a:spcBef>
                <a:spcPts val="0"/>
              </a:spcBef>
              <a:spcAft>
                <a:spcPts val="600"/>
              </a:spcAft>
              <a:buFont typeface="Arial" panose="020B0604020202020204" pitchFamily="34" charset="0"/>
              <a:buChar char="•"/>
            </a:pPr>
            <a:r>
              <a:rPr lang="en-US" altLang="en-US" sz="1800" dirty="0"/>
              <a:t>Council-Manager governments 57% less likely to have</a:t>
            </a:r>
            <a:br>
              <a:rPr lang="en-US" altLang="en-US" sz="1800" dirty="0"/>
            </a:br>
            <a:r>
              <a:rPr lang="en-US" altLang="en-US" sz="1800" dirty="0"/>
              <a:t> corruption convictions (Nelson &amp; Afonso).</a:t>
            </a:r>
          </a:p>
          <a:p>
            <a:pPr marL="285750" indent="-285750">
              <a:spcBef>
                <a:spcPts val="0"/>
              </a:spcBef>
              <a:spcAft>
                <a:spcPts val="600"/>
              </a:spcAft>
              <a:buFont typeface="Arial" panose="020B0604020202020204" pitchFamily="34" charset="0"/>
              <a:buChar char="•"/>
            </a:pPr>
            <a:r>
              <a:rPr lang="en-US" altLang="en-US" sz="1800" dirty="0"/>
              <a:t>Council-Manager governments more likely to make </a:t>
            </a:r>
            <a:br>
              <a:rPr lang="en-US" altLang="en-US" sz="1800" dirty="0"/>
            </a:br>
            <a:r>
              <a:rPr lang="en-US" altLang="en-US" sz="1800" dirty="0"/>
              <a:t>economic development decisions based on strategic </a:t>
            </a:r>
            <a:br>
              <a:rPr lang="en-US" altLang="en-US" sz="1800" dirty="0"/>
            </a:br>
            <a:r>
              <a:rPr lang="en-US" altLang="en-US" sz="1800" dirty="0"/>
              <a:t>plan guidance (Feiock &amp; Kim).</a:t>
            </a:r>
          </a:p>
          <a:p>
            <a:pPr marL="285750" indent="-285750">
              <a:spcBef>
                <a:spcPts val="0"/>
              </a:spcBef>
              <a:spcAft>
                <a:spcPts val="600"/>
              </a:spcAft>
              <a:buFont typeface="Arial" panose="020B0604020202020204" pitchFamily="34" charset="0"/>
              <a:buChar char="•"/>
            </a:pPr>
            <a:r>
              <a:rPr lang="en-US" altLang="en-US" sz="1800" dirty="0"/>
              <a:t>Political influence of a mayor on the appointment of the </a:t>
            </a:r>
            <a:br>
              <a:rPr lang="en-US" altLang="en-US" sz="1800" dirty="0"/>
            </a:br>
            <a:r>
              <a:rPr lang="en-US" altLang="en-US" sz="1800" dirty="0"/>
              <a:t>chief administrative officer has a negative influence on the financial outcomes of local government (Lee, Park, &amp; Butler).</a:t>
            </a:r>
          </a:p>
          <a:p>
            <a:pPr marL="285750" indent="-285750">
              <a:spcBef>
                <a:spcPts val="0"/>
              </a:spcBef>
              <a:spcAft>
                <a:spcPts val="600"/>
              </a:spcAft>
              <a:buFont typeface="Arial" panose="020B0604020202020204" pitchFamily="34" charset="0"/>
              <a:buChar char="•"/>
            </a:pPr>
            <a:r>
              <a:rPr lang="en-US" altLang="en-US" sz="1800" dirty="0"/>
              <a:t>Municipalities headed by a city manager are associated with increased bond ratings (Dove).</a:t>
            </a:r>
          </a:p>
          <a:p>
            <a:pPr marL="285750" indent="-285750">
              <a:spcBef>
                <a:spcPts val="0"/>
              </a:spcBef>
              <a:spcAft>
                <a:spcPts val="600"/>
              </a:spcAft>
              <a:buFont typeface="Arial" panose="020B0604020202020204" pitchFamily="34" charset="0"/>
              <a:buChar char="•"/>
            </a:pPr>
            <a:r>
              <a:rPr lang="en-US" altLang="en-US" sz="1800" dirty="0"/>
              <a:t>Council-Manager cities tend to be equipped with more advanced information systems, which lead to improved efficiency over mayor-council cities (Kim)</a:t>
            </a:r>
          </a:p>
        </p:txBody>
      </p:sp>
      <p:sp>
        <p:nvSpPr>
          <p:cNvPr id="3" name="Title 2">
            <a:extLst>
              <a:ext uri="{FF2B5EF4-FFF2-40B4-BE49-F238E27FC236}">
                <a16:creationId xmlns:a16="http://schemas.microsoft.com/office/drawing/2014/main" id="{EC9A1456-BF0D-47D7-9985-677FA638B616}"/>
              </a:ext>
            </a:extLst>
          </p:cNvPr>
          <p:cNvSpPr>
            <a:spLocks noGrp="1"/>
          </p:cNvSpPr>
          <p:nvPr>
            <p:ph type="title"/>
          </p:nvPr>
        </p:nvSpPr>
        <p:spPr/>
        <p:txBody>
          <a:bodyPr/>
          <a:lstStyle/>
          <a:p>
            <a:r>
              <a:rPr lang="en-US" dirty="0"/>
              <a:t>Research Findings</a:t>
            </a:r>
          </a:p>
        </p:txBody>
      </p:sp>
      <p:pic>
        <p:nvPicPr>
          <p:cNvPr id="5" name="Graphic 4">
            <a:extLst>
              <a:ext uri="{FF2B5EF4-FFF2-40B4-BE49-F238E27FC236}">
                <a16:creationId xmlns:a16="http://schemas.microsoft.com/office/drawing/2014/main" id="{0279E275-BEE1-1D85-7FE1-3FF264CD2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3631" y="1180213"/>
            <a:ext cx="2073688" cy="2062717"/>
          </a:xfrm>
          <a:prstGeom prst="rect">
            <a:avLst/>
          </a:prstGeom>
        </p:spPr>
      </p:pic>
    </p:spTree>
    <p:extLst>
      <p:ext uri="{BB962C8B-B14F-4D97-AF65-F5344CB8AC3E}">
        <p14:creationId xmlns:p14="http://schemas.microsoft.com/office/powerpoint/2010/main" val="111570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sp>
        <p:nvSpPr>
          <p:cNvPr id="10" name="Rectangle 9"/>
          <p:cNvSpPr/>
          <p:nvPr/>
        </p:nvSpPr>
        <p:spPr>
          <a:xfrm>
            <a:off x="2" y="0"/>
            <a:ext cx="306034" cy="5143500"/>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pic>
        <p:nvPicPr>
          <p:cNvPr id="12" name="Picture 11" descr="squares-white-final.png"/>
          <p:cNvPicPr>
            <a:picLocks noChangeAspect="1"/>
          </p:cNvPicPr>
          <p:nvPr/>
        </p:nvPicPr>
        <p:blipFill rotWithShape="1">
          <a:blip r:embed="rId3">
            <a:alphaModFix amt="45000"/>
            <a:extLst>
              <a:ext uri="{28A0092B-C50C-407E-A947-70E740481C1C}">
                <a14:useLocalDpi xmlns:a14="http://schemas.microsoft.com/office/drawing/2010/main" val="0"/>
              </a:ext>
            </a:extLst>
          </a:blip>
          <a:srcRect l="19761" t="19548" b="15652"/>
          <a:stretch/>
        </p:blipFill>
        <p:spPr>
          <a:xfrm flipH="1">
            <a:off x="2972595" y="0"/>
            <a:ext cx="6368959" cy="5143500"/>
          </a:xfrm>
          <a:prstGeom prst="rect">
            <a:avLst/>
          </a:prstGeom>
        </p:spPr>
      </p:pic>
      <p:sp>
        <p:nvSpPr>
          <p:cNvPr id="2" name="Title 1">
            <a:extLst>
              <a:ext uri="{FF2B5EF4-FFF2-40B4-BE49-F238E27FC236}">
                <a16:creationId xmlns:a16="http://schemas.microsoft.com/office/drawing/2014/main" id="{F260C901-78CB-41A3-AD06-AB7E07AD96F0}"/>
              </a:ext>
            </a:extLst>
          </p:cNvPr>
          <p:cNvSpPr>
            <a:spLocks noGrp="1"/>
          </p:cNvSpPr>
          <p:nvPr>
            <p:ph type="ctrTitle"/>
          </p:nvPr>
        </p:nvSpPr>
        <p:spPr>
          <a:xfrm>
            <a:off x="685800" y="696355"/>
            <a:ext cx="7772400" cy="3747790"/>
          </a:xfrm>
        </p:spPr>
        <p:txBody>
          <a:bodyPr>
            <a:normAutofit/>
          </a:bodyPr>
          <a:lstStyle/>
          <a:p>
            <a:r>
              <a:rPr lang="en-US" dirty="0">
                <a:solidFill>
                  <a:schemeClr val="bg1">
                    <a:lumMod val="75000"/>
                  </a:schemeClr>
                </a:solidFill>
              </a:rPr>
              <a:t>Key Questions for Consideration</a:t>
            </a:r>
          </a:p>
        </p:txBody>
      </p:sp>
    </p:spTree>
    <p:extLst>
      <p:ext uri="{BB962C8B-B14F-4D97-AF65-F5344CB8AC3E}">
        <p14:creationId xmlns:p14="http://schemas.microsoft.com/office/powerpoint/2010/main" val="2658953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1C55-8737-03DB-6459-B25CA078F05E}"/>
              </a:ext>
            </a:extLst>
          </p:cNvPr>
          <p:cNvSpPr>
            <a:spLocks noGrp="1"/>
          </p:cNvSpPr>
          <p:nvPr>
            <p:ph type="title"/>
          </p:nvPr>
        </p:nvSpPr>
        <p:spPr/>
        <p:txBody>
          <a:bodyPr/>
          <a:lstStyle/>
          <a:p>
            <a:r>
              <a:rPr lang="en-US" dirty="0"/>
              <a:t>Key Questions to Consider</a:t>
            </a:r>
          </a:p>
        </p:txBody>
      </p:sp>
      <p:sp>
        <p:nvSpPr>
          <p:cNvPr id="3" name="Content Placeholder 2">
            <a:extLst>
              <a:ext uri="{FF2B5EF4-FFF2-40B4-BE49-F238E27FC236}">
                <a16:creationId xmlns:a16="http://schemas.microsoft.com/office/drawing/2014/main" id="{19DE8CF0-04CF-2A2B-E64A-722CDF276C42}"/>
              </a:ext>
            </a:extLst>
          </p:cNvPr>
          <p:cNvSpPr>
            <a:spLocks noGrp="1"/>
          </p:cNvSpPr>
          <p:nvPr>
            <p:ph idx="1"/>
          </p:nvPr>
        </p:nvSpPr>
        <p:spPr>
          <a:xfrm>
            <a:off x="457200" y="1200151"/>
            <a:ext cx="3521676" cy="3394472"/>
          </a:xfrm>
        </p:spPr>
        <p:txBody>
          <a:bodyPr>
            <a:normAutofit lnSpcReduction="10000"/>
          </a:bodyPr>
          <a:lstStyle/>
          <a:p>
            <a:r>
              <a:rPr lang="en-US" dirty="0"/>
              <a:t>Should the chief executive officer of the city be accountable to the people on a daily basis or to the electorate once every four years?</a:t>
            </a:r>
          </a:p>
        </p:txBody>
      </p:sp>
      <p:pic>
        <p:nvPicPr>
          <p:cNvPr id="6" name="Graphic 5">
            <a:extLst>
              <a:ext uri="{FF2B5EF4-FFF2-40B4-BE49-F238E27FC236}">
                <a16:creationId xmlns:a16="http://schemas.microsoft.com/office/drawing/2014/main" id="{47513B12-539B-0F79-6E9D-11724C3E13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32549" y="1452466"/>
            <a:ext cx="1911250" cy="1866385"/>
          </a:xfrm>
          <a:prstGeom prst="rect">
            <a:avLst/>
          </a:prstGeom>
        </p:spPr>
      </p:pic>
      <p:pic>
        <p:nvPicPr>
          <p:cNvPr id="8" name="Graphic 7">
            <a:extLst>
              <a:ext uri="{FF2B5EF4-FFF2-40B4-BE49-F238E27FC236}">
                <a16:creationId xmlns:a16="http://schemas.microsoft.com/office/drawing/2014/main" id="{6A0ACDD2-8B11-66C2-10ED-C52C58814D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2666" y="2775348"/>
            <a:ext cx="1638300" cy="1819275"/>
          </a:xfrm>
          <a:prstGeom prst="rect">
            <a:avLst/>
          </a:prstGeom>
        </p:spPr>
      </p:pic>
      <p:cxnSp>
        <p:nvCxnSpPr>
          <p:cNvPr id="4" name="Straight Connector 3">
            <a:extLst>
              <a:ext uri="{FF2B5EF4-FFF2-40B4-BE49-F238E27FC236}">
                <a16:creationId xmlns:a16="http://schemas.microsoft.com/office/drawing/2014/main" id="{76181AEC-FED6-64F6-71F7-310EE310CFC4}"/>
              </a:ext>
            </a:extLst>
          </p:cNvPr>
          <p:cNvCxnSpPr/>
          <p:nvPr/>
        </p:nvCxnSpPr>
        <p:spPr>
          <a:xfrm flipH="1">
            <a:off x="5738070" y="2018077"/>
            <a:ext cx="1280160" cy="216803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2429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AD19-E173-4EF5-9FE0-D8B7A98D689C}"/>
              </a:ext>
            </a:extLst>
          </p:cNvPr>
          <p:cNvSpPr>
            <a:spLocks noGrp="1"/>
          </p:cNvSpPr>
          <p:nvPr>
            <p:ph type="title"/>
          </p:nvPr>
        </p:nvSpPr>
        <p:spPr/>
        <p:txBody>
          <a:bodyPr/>
          <a:lstStyle/>
          <a:p>
            <a:r>
              <a:rPr lang="en-US" dirty="0"/>
              <a:t>Federal and State Powers</a:t>
            </a:r>
          </a:p>
        </p:txBody>
      </p:sp>
      <p:graphicFrame>
        <p:nvGraphicFramePr>
          <p:cNvPr id="9" name="Table 9">
            <a:extLst>
              <a:ext uri="{FF2B5EF4-FFF2-40B4-BE49-F238E27FC236}">
                <a16:creationId xmlns:a16="http://schemas.microsoft.com/office/drawing/2014/main" id="{BC50B6DA-285A-416D-81C7-18B926CD44B7}"/>
              </a:ext>
            </a:extLst>
          </p:cNvPr>
          <p:cNvGraphicFramePr>
            <a:graphicFrameLocks noGrp="1"/>
          </p:cNvGraphicFramePr>
          <p:nvPr>
            <p:ph idx="1"/>
          </p:nvPr>
        </p:nvGraphicFramePr>
        <p:xfrm>
          <a:off x="457200" y="1200150"/>
          <a:ext cx="8229600" cy="370394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531213039"/>
                    </a:ext>
                  </a:extLst>
                </a:gridCol>
                <a:gridCol w="2743200">
                  <a:extLst>
                    <a:ext uri="{9D8B030D-6E8A-4147-A177-3AD203B41FA5}">
                      <a16:colId xmlns:a16="http://schemas.microsoft.com/office/drawing/2014/main" val="3894173898"/>
                    </a:ext>
                  </a:extLst>
                </a:gridCol>
                <a:gridCol w="2743200">
                  <a:extLst>
                    <a:ext uri="{9D8B030D-6E8A-4147-A177-3AD203B41FA5}">
                      <a16:colId xmlns:a16="http://schemas.microsoft.com/office/drawing/2014/main" val="2632886086"/>
                    </a:ext>
                  </a:extLst>
                </a:gridCol>
              </a:tblGrid>
              <a:tr h="146028">
                <a:tc>
                  <a:txBody>
                    <a:bodyPr/>
                    <a:lstStyle/>
                    <a:p>
                      <a:pPr algn="l" fontAlgn="base"/>
                      <a:r>
                        <a:rPr lang="en-US" sz="1400" b="1" dirty="0">
                          <a:effectLst/>
                          <a:latin typeface="Helvetica" panose="020B0604020202020204" pitchFamily="34" charset="0"/>
                          <a:cs typeface="Helvetica" panose="020B0604020202020204" pitchFamily="34" charset="0"/>
                        </a:rPr>
                        <a:t>Exclusive Federal Powers</a:t>
                      </a:r>
                    </a:p>
                  </a:txBody>
                  <a:tcPr marL="65396" marR="65396" marT="32698" marB="13079" anchor="ctr"/>
                </a:tc>
                <a:tc>
                  <a:txBody>
                    <a:bodyPr/>
                    <a:lstStyle/>
                    <a:p>
                      <a:pPr algn="l" fontAlgn="base"/>
                      <a:r>
                        <a:rPr lang="en-US" sz="1400" b="1" dirty="0">
                          <a:effectLst/>
                          <a:latin typeface="Helvetica" panose="020B0604020202020204" pitchFamily="34" charset="0"/>
                          <a:cs typeface="Helvetica" panose="020B0604020202020204" pitchFamily="34" charset="0"/>
                        </a:rPr>
                        <a:t>Concurrent Powers</a:t>
                      </a:r>
                    </a:p>
                  </a:txBody>
                  <a:tcPr marL="65396" marR="65396" marT="32698" marB="13079" anchor="ctr">
                    <a:solidFill>
                      <a:schemeClr val="accent6">
                        <a:lumMod val="75000"/>
                      </a:schemeClr>
                    </a:solidFill>
                  </a:tcPr>
                </a:tc>
                <a:tc>
                  <a:txBody>
                    <a:bodyPr/>
                    <a:lstStyle/>
                    <a:p>
                      <a:pPr algn="l" fontAlgn="base"/>
                      <a:r>
                        <a:rPr lang="en-US" sz="1400" b="1" dirty="0">
                          <a:effectLst/>
                          <a:latin typeface="Helvetica" panose="020B0604020202020204" pitchFamily="34" charset="0"/>
                          <a:cs typeface="Helvetica" panose="020B0604020202020204" pitchFamily="34" charset="0"/>
                        </a:rPr>
                        <a:t>Exclusive State Powers</a:t>
                      </a:r>
                    </a:p>
                  </a:txBody>
                  <a:tcPr marL="65396" marR="65396" marT="32698" marB="13079" anchor="ctr">
                    <a:solidFill>
                      <a:schemeClr val="accent3">
                        <a:lumMod val="50000"/>
                      </a:schemeClr>
                    </a:solidFill>
                  </a:tcPr>
                </a:tc>
                <a:extLst>
                  <a:ext uri="{0D108BD9-81ED-4DB2-BD59-A6C34878D82A}">
                    <a16:rowId xmlns:a16="http://schemas.microsoft.com/office/drawing/2014/main" val="1677654161"/>
                  </a:ext>
                </a:extLst>
              </a:tr>
              <a:tr h="146028">
                <a:tc>
                  <a:txBody>
                    <a:bodyPr/>
                    <a:lstStyle/>
                    <a:p>
                      <a:pPr algn="l" fontAlgn="base"/>
                      <a:r>
                        <a:rPr lang="en-US" sz="1400" dirty="0">
                          <a:effectLst/>
                          <a:latin typeface="Helvetica" panose="020B0604020202020204" pitchFamily="34" charset="0"/>
                          <a:cs typeface="Helvetica" panose="020B0604020202020204" pitchFamily="34" charset="0"/>
                        </a:rPr>
                        <a:t>Coin/print money</a:t>
                      </a:r>
                    </a:p>
                  </a:txBody>
                  <a:tcPr marL="65396" marR="65396" marT="32698" marB="32698" anchor="ctr"/>
                </a:tc>
                <a:tc>
                  <a:txBody>
                    <a:bodyPr/>
                    <a:lstStyle/>
                    <a:p>
                      <a:pPr algn="l" fontAlgn="base"/>
                      <a:r>
                        <a:rPr lang="en-US" sz="1400" dirty="0">
                          <a:effectLst/>
                          <a:latin typeface="Helvetica" panose="020B0604020202020204" pitchFamily="34" charset="0"/>
                          <a:cs typeface="Helvetica" panose="020B0604020202020204" pitchFamily="34" charset="0"/>
                        </a:rPr>
                        <a:t>Taxation</a:t>
                      </a:r>
                    </a:p>
                  </a:txBody>
                  <a:tcPr marL="65396" marR="65396" marT="32698" marB="32698" anchor="ctr">
                    <a:solidFill>
                      <a:schemeClr val="accent6">
                        <a:lumMod val="60000"/>
                        <a:lumOff val="40000"/>
                      </a:schemeClr>
                    </a:solidFill>
                  </a:tcPr>
                </a:tc>
                <a:tc>
                  <a:txBody>
                    <a:bodyPr/>
                    <a:lstStyle/>
                    <a:p>
                      <a:pPr algn="l" fontAlgn="base"/>
                      <a:r>
                        <a:rPr lang="en-US" sz="1400" dirty="0">
                          <a:effectLst/>
                          <a:latin typeface="Helvetica" panose="020B0604020202020204" pitchFamily="34" charset="0"/>
                          <a:cs typeface="Helvetica" panose="020B0604020202020204" pitchFamily="34" charset="0"/>
                        </a:rPr>
                        <a:t>Issue licenses</a:t>
                      </a:r>
                    </a:p>
                  </a:txBody>
                  <a:tcPr marL="65396" marR="65396" marT="32698" marB="32698" anchor="ctr">
                    <a:solidFill>
                      <a:schemeClr val="accent3">
                        <a:lumMod val="60000"/>
                        <a:lumOff val="40000"/>
                      </a:schemeClr>
                    </a:solidFill>
                  </a:tcPr>
                </a:tc>
                <a:extLst>
                  <a:ext uri="{0D108BD9-81ED-4DB2-BD59-A6C34878D82A}">
                    <a16:rowId xmlns:a16="http://schemas.microsoft.com/office/drawing/2014/main" val="2830889928"/>
                  </a:ext>
                </a:extLst>
              </a:tr>
              <a:tr h="202617">
                <a:tc>
                  <a:txBody>
                    <a:bodyPr/>
                    <a:lstStyle/>
                    <a:p>
                      <a:pPr algn="l" fontAlgn="base"/>
                      <a:r>
                        <a:rPr lang="en-US" sz="1400" dirty="0">
                          <a:effectLst/>
                          <a:latin typeface="Helvetica" panose="020B0604020202020204" pitchFamily="34" charset="0"/>
                          <a:cs typeface="Helvetica" panose="020B0604020202020204" pitchFamily="34" charset="0"/>
                        </a:rPr>
                        <a:t>Regulate interstate and foreign commerce/trade</a:t>
                      </a:r>
                    </a:p>
                  </a:txBody>
                  <a:tcPr marL="65396" marR="65396" marT="32698" marB="32698" anchor="ctr"/>
                </a:tc>
                <a:tc>
                  <a:txBody>
                    <a:bodyPr/>
                    <a:lstStyle/>
                    <a:p>
                      <a:pPr algn="l" fontAlgn="base"/>
                      <a:r>
                        <a:rPr lang="en-US" sz="1400" dirty="0">
                          <a:effectLst/>
                          <a:latin typeface="Helvetica" panose="020B0604020202020204" pitchFamily="34" charset="0"/>
                          <a:cs typeface="Helvetica" panose="020B0604020202020204" pitchFamily="34" charset="0"/>
                        </a:rPr>
                        <a:t>Pass and Enforce Laws to execute respective powers</a:t>
                      </a:r>
                    </a:p>
                  </a:txBody>
                  <a:tcPr marL="65396" marR="65396" marT="32698" marB="32698" anchor="ctr">
                    <a:solidFill>
                      <a:schemeClr val="accent6">
                        <a:lumMod val="40000"/>
                        <a:lumOff val="60000"/>
                      </a:schemeClr>
                    </a:solidFill>
                  </a:tcPr>
                </a:tc>
                <a:tc>
                  <a:txBody>
                    <a:bodyPr/>
                    <a:lstStyle/>
                    <a:p>
                      <a:pPr algn="l" fontAlgn="base"/>
                      <a:r>
                        <a:rPr lang="en-US" sz="1400" dirty="0">
                          <a:effectLst/>
                          <a:latin typeface="Helvetica" panose="020B0604020202020204" pitchFamily="34" charset="0"/>
                          <a:cs typeface="Helvetica" panose="020B0604020202020204" pitchFamily="34" charset="0"/>
                        </a:rPr>
                        <a:t>Regulating intrastate commerce</a:t>
                      </a:r>
                    </a:p>
                  </a:txBody>
                  <a:tcPr marL="65396" marR="65396" marT="32698" marB="32698" anchor="ctr">
                    <a:solidFill>
                      <a:schemeClr val="accent3">
                        <a:lumMod val="20000"/>
                        <a:lumOff val="80000"/>
                      </a:schemeClr>
                    </a:solidFill>
                  </a:tcPr>
                </a:tc>
                <a:extLst>
                  <a:ext uri="{0D108BD9-81ED-4DB2-BD59-A6C34878D82A}">
                    <a16:rowId xmlns:a16="http://schemas.microsoft.com/office/drawing/2014/main" val="452852290"/>
                  </a:ext>
                </a:extLst>
              </a:tr>
              <a:tr h="202617">
                <a:tc>
                  <a:txBody>
                    <a:bodyPr/>
                    <a:lstStyle/>
                    <a:p>
                      <a:pPr algn="l" fontAlgn="base"/>
                      <a:r>
                        <a:rPr lang="en-US" sz="1400" dirty="0">
                          <a:effectLst/>
                          <a:latin typeface="Helvetica" panose="020B0604020202020204" pitchFamily="34" charset="0"/>
                          <a:cs typeface="Helvetica" panose="020B0604020202020204" pitchFamily="34" charset="0"/>
                        </a:rPr>
                        <a:t>Conduct Foreign Policy</a:t>
                      </a:r>
                    </a:p>
                  </a:txBody>
                  <a:tcPr marL="65396" marR="65396" marT="32698" marB="32698" anchor="ctr"/>
                </a:tc>
                <a:tc>
                  <a:txBody>
                    <a:bodyPr/>
                    <a:lstStyle/>
                    <a:p>
                      <a:pPr algn="l" fontAlgn="base"/>
                      <a:r>
                        <a:rPr lang="en-US" sz="1400" dirty="0">
                          <a:effectLst/>
                          <a:latin typeface="Helvetica" panose="020B0604020202020204" pitchFamily="34" charset="0"/>
                          <a:cs typeface="Helvetica" panose="020B0604020202020204" pitchFamily="34" charset="0"/>
                        </a:rPr>
                        <a:t>Charter banks and corporations</a:t>
                      </a:r>
                    </a:p>
                  </a:txBody>
                  <a:tcPr marL="65396" marR="65396" marT="32698" marB="32698" anchor="ctr">
                    <a:solidFill>
                      <a:schemeClr val="accent6">
                        <a:lumMod val="60000"/>
                        <a:lumOff val="40000"/>
                      </a:schemeClr>
                    </a:solidFill>
                  </a:tcPr>
                </a:tc>
                <a:tc>
                  <a:txBody>
                    <a:bodyPr/>
                    <a:lstStyle/>
                    <a:p>
                      <a:pPr algn="l" fontAlgn="base"/>
                      <a:r>
                        <a:rPr lang="en-US" sz="1400" dirty="0">
                          <a:effectLst/>
                          <a:latin typeface="Helvetica" panose="020B0604020202020204" pitchFamily="34" charset="0"/>
                          <a:cs typeface="Helvetica" panose="020B0604020202020204" pitchFamily="34" charset="0"/>
                        </a:rPr>
                        <a:t>Providing for public safety, health, and welfare</a:t>
                      </a:r>
                    </a:p>
                  </a:txBody>
                  <a:tcPr marL="65396" marR="65396" marT="32698" marB="32698" anchor="ctr">
                    <a:solidFill>
                      <a:schemeClr val="accent3">
                        <a:lumMod val="60000"/>
                        <a:lumOff val="40000"/>
                      </a:schemeClr>
                    </a:solidFill>
                  </a:tcPr>
                </a:tc>
                <a:extLst>
                  <a:ext uri="{0D108BD9-81ED-4DB2-BD59-A6C34878D82A}">
                    <a16:rowId xmlns:a16="http://schemas.microsoft.com/office/drawing/2014/main" val="2885527894"/>
                  </a:ext>
                </a:extLst>
              </a:tr>
              <a:tr h="202617">
                <a:tc>
                  <a:txBody>
                    <a:bodyPr/>
                    <a:lstStyle/>
                    <a:p>
                      <a:pPr algn="l" fontAlgn="base"/>
                      <a:r>
                        <a:rPr lang="en-US" sz="1400" dirty="0">
                          <a:effectLst/>
                          <a:latin typeface="Helvetica" panose="020B0604020202020204" pitchFamily="34" charset="0"/>
                          <a:cs typeface="Helvetica" panose="020B0604020202020204" pitchFamily="34" charset="0"/>
                        </a:rPr>
                        <a:t>Declare war</a:t>
                      </a:r>
                    </a:p>
                  </a:txBody>
                  <a:tcPr marL="65396" marR="65396" marT="32698" marB="32698" anchor="ctr"/>
                </a:tc>
                <a:tc>
                  <a:txBody>
                    <a:bodyPr/>
                    <a:lstStyle/>
                    <a:p>
                      <a:pPr algn="l" fontAlgn="base"/>
                      <a:r>
                        <a:rPr lang="en-US" sz="1400" dirty="0">
                          <a:effectLst/>
                          <a:latin typeface="Helvetica" panose="020B0604020202020204" pitchFamily="34" charset="0"/>
                          <a:cs typeface="Helvetica" panose="020B0604020202020204" pitchFamily="34" charset="0"/>
                        </a:rPr>
                        <a:t>Take land for public use with just compensation (eminent domain)</a:t>
                      </a:r>
                    </a:p>
                  </a:txBody>
                  <a:tcPr marL="65396" marR="65396" marT="32698" marB="32698" anchor="ctr">
                    <a:solidFill>
                      <a:schemeClr val="accent6">
                        <a:lumMod val="40000"/>
                        <a:lumOff val="60000"/>
                      </a:schemeClr>
                    </a:solidFill>
                  </a:tcPr>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400" dirty="0">
                          <a:effectLst/>
                          <a:latin typeface="Helvetica" panose="020B0604020202020204" pitchFamily="34" charset="0"/>
                          <a:cs typeface="Helvetica" panose="020B0604020202020204" pitchFamily="34" charset="0"/>
                        </a:rPr>
                        <a:t>Conduct elections</a:t>
                      </a:r>
                    </a:p>
                  </a:txBody>
                  <a:tcPr marL="65396" marR="65396" marT="32698" marB="32698" anchor="ctr">
                    <a:solidFill>
                      <a:schemeClr val="accent3">
                        <a:lumMod val="20000"/>
                        <a:lumOff val="80000"/>
                      </a:schemeClr>
                    </a:solidFill>
                  </a:tcPr>
                </a:tc>
                <a:extLst>
                  <a:ext uri="{0D108BD9-81ED-4DB2-BD59-A6C34878D82A}">
                    <a16:rowId xmlns:a16="http://schemas.microsoft.com/office/drawing/2014/main" val="2336392174"/>
                  </a:ext>
                </a:extLst>
              </a:tr>
              <a:tr h="202617">
                <a:tc>
                  <a:txBody>
                    <a:bodyPr/>
                    <a:lstStyle/>
                    <a:p>
                      <a:pPr algn="l" fontAlgn="base"/>
                      <a:r>
                        <a:rPr lang="en-US" sz="1400" dirty="0">
                          <a:effectLst/>
                          <a:latin typeface="Helvetica" panose="020B0604020202020204" pitchFamily="34" charset="0"/>
                          <a:cs typeface="Helvetica" panose="020B0604020202020204" pitchFamily="34" charset="0"/>
                        </a:rPr>
                        <a:t>Assemble, maintain,</a:t>
                      </a:r>
                      <a:br>
                        <a:rPr lang="en-US" sz="1400" dirty="0">
                          <a:effectLst/>
                          <a:latin typeface="Helvetica" panose="020B0604020202020204" pitchFamily="34" charset="0"/>
                          <a:cs typeface="Helvetica" panose="020B0604020202020204" pitchFamily="34" charset="0"/>
                        </a:rPr>
                      </a:br>
                      <a:r>
                        <a:rPr lang="en-US" sz="1400" dirty="0">
                          <a:effectLst/>
                          <a:latin typeface="Helvetica" panose="020B0604020202020204" pitchFamily="34" charset="0"/>
                          <a:cs typeface="Helvetica" panose="020B0604020202020204" pitchFamily="34" charset="0"/>
                        </a:rPr>
                        <a:t>and regulate a standing army</a:t>
                      </a:r>
                    </a:p>
                  </a:txBody>
                  <a:tcPr marL="65396" marR="65396" marT="32698" marB="32698" anchor="ctr"/>
                </a:tc>
                <a:tc>
                  <a:txBody>
                    <a:bodyPr/>
                    <a:lstStyle/>
                    <a:p>
                      <a:pPr algn="l" fontAlgn="base"/>
                      <a:r>
                        <a:rPr lang="en-US" sz="1400" dirty="0">
                          <a:effectLst/>
                          <a:latin typeface="Helvetica" panose="020B0604020202020204" pitchFamily="34" charset="0"/>
                          <a:cs typeface="Helvetica" panose="020B0604020202020204" pitchFamily="34" charset="0"/>
                        </a:rPr>
                        <a:t>Establish courts</a:t>
                      </a:r>
                    </a:p>
                  </a:txBody>
                  <a:tcPr marL="65396" marR="65396" marT="32698" marB="32698" anchor="ctr">
                    <a:solidFill>
                      <a:schemeClr val="accent6">
                        <a:lumMod val="60000"/>
                        <a:lumOff val="40000"/>
                      </a:schemeClr>
                    </a:solidFill>
                  </a:tcPr>
                </a:tc>
                <a:tc>
                  <a:txBody>
                    <a:bodyPr/>
                    <a:lstStyle/>
                    <a:p>
                      <a:pPr algn="l" fontAlgn="base"/>
                      <a:r>
                        <a:rPr lang="en-US" sz="1400" dirty="0">
                          <a:effectLst/>
                          <a:latin typeface="Helvetica" panose="020B0604020202020204" pitchFamily="34" charset="0"/>
                          <a:cs typeface="Helvetica" panose="020B0604020202020204" pitchFamily="34" charset="0"/>
                        </a:rPr>
                        <a:t>Ratifying Constitutional amendments</a:t>
                      </a:r>
                    </a:p>
                  </a:txBody>
                  <a:tcPr marL="65396" marR="65396" marT="32698" marB="32698" anchor="ctr">
                    <a:solidFill>
                      <a:schemeClr val="accent3">
                        <a:lumMod val="60000"/>
                        <a:lumOff val="40000"/>
                      </a:schemeClr>
                    </a:solidFill>
                  </a:tcPr>
                </a:tc>
                <a:extLst>
                  <a:ext uri="{0D108BD9-81ED-4DB2-BD59-A6C34878D82A}">
                    <a16:rowId xmlns:a16="http://schemas.microsoft.com/office/drawing/2014/main" val="3708961670"/>
                  </a:ext>
                </a:extLst>
              </a:tr>
              <a:tr h="290462">
                <a:tc>
                  <a:txBody>
                    <a:bodyPr/>
                    <a:lstStyle/>
                    <a:p>
                      <a:pPr algn="l" fontAlgn="base"/>
                      <a:r>
                        <a:rPr lang="en-US" sz="1400" dirty="0">
                          <a:effectLst/>
                          <a:latin typeface="Helvetica" panose="020B0604020202020204" pitchFamily="34" charset="0"/>
                          <a:cs typeface="Helvetica" panose="020B0604020202020204" pitchFamily="34" charset="0"/>
                        </a:rPr>
                        <a:t>Establish a post office</a:t>
                      </a:r>
                    </a:p>
                  </a:txBody>
                  <a:tcPr marL="65396" marR="65396" marT="32698" marB="32698" anchor="ctr"/>
                </a:tc>
                <a:tc>
                  <a:txBody>
                    <a:bodyPr/>
                    <a:lstStyle/>
                    <a:p>
                      <a:pPr algn="l" fontAlgn="base"/>
                      <a:r>
                        <a:rPr lang="en-US" sz="1400" dirty="0">
                          <a:effectLst/>
                          <a:latin typeface="Helvetica" panose="020B0604020202020204" pitchFamily="34" charset="0"/>
                          <a:cs typeface="Helvetica" panose="020B0604020202020204" pitchFamily="34" charset="0"/>
                        </a:rPr>
                        <a:t>Borrow money</a:t>
                      </a:r>
                    </a:p>
                  </a:txBody>
                  <a:tcPr marL="65396" marR="65396" marT="32698" marB="32698" anchor="ctr">
                    <a:solidFill>
                      <a:schemeClr val="accent6">
                        <a:lumMod val="40000"/>
                        <a:lumOff val="60000"/>
                      </a:schemeClr>
                    </a:solidFill>
                  </a:tcPr>
                </a:tc>
                <a:tc>
                  <a:txBody>
                    <a:bodyPr/>
                    <a:lstStyle/>
                    <a:p>
                      <a:pPr algn="l" fontAlgn="base"/>
                      <a:r>
                        <a:rPr lang="en-US" sz="1400" dirty="0">
                          <a:effectLst/>
                          <a:latin typeface="Helvetica" panose="020B0604020202020204" pitchFamily="34" charset="0"/>
                          <a:cs typeface="Helvetica" panose="020B0604020202020204" pitchFamily="34" charset="0"/>
                        </a:rPr>
                        <a:t>Exert any powers not delegated to the federal government or prohibited by the Constitution</a:t>
                      </a:r>
                    </a:p>
                  </a:txBody>
                  <a:tcPr marL="65396" marR="65396" marT="32698" marB="32698" anchor="ctr">
                    <a:solidFill>
                      <a:schemeClr val="accent3">
                        <a:lumMod val="20000"/>
                        <a:lumOff val="80000"/>
                      </a:schemeClr>
                    </a:solidFill>
                  </a:tcPr>
                </a:tc>
                <a:extLst>
                  <a:ext uri="{0D108BD9-81ED-4DB2-BD59-A6C34878D82A}">
                    <a16:rowId xmlns:a16="http://schemas.microsoft.com/office/drawing/2014/main" val="1368693702"/>
                  </a:ext>
                </a:extLst>
              </a:tr>
              <a:tr h="202617">
                <a:tc>
                  <a:txBody>
                    <a:bodyPr/>
                    <a:lstStyle/>
                    <a:p>
                      <a:pPr algn="l" fontAlgn="base"/>
                      <a:r>
                        <a:rPr lang="en-US" sz="1400" dirty="0">
                          <a:effectLst/>
                          <a:latin typeface="Helvetica" panose="020B0604020202020204" pitchFamily="34" charset="0"/>
                          <a:cs typeface="Helvetica" panose="020B0604020202020204" pitchFamily="34" charset="0"/>
                        </a:rPr>
                        <a:t>Establishing rules of naturalization</a:t>
                      </a:r>
                    </a:p>
                  </a:txBody>
                  <a:tcPr marL="65396" marR="65396" marT="32698" marB="32698" anchor="ctr"/>
                </a:tc>
                <a:tc>
                  <a:txBody>
                    <a:bodyPr/>
                    <a:lstStyle/>
                    <a:p>
                      <a:pPr algn="l" fontAlgn="base"/>
                      <a:r>
                        <a:rPr lang="en-US" sz="1400" dirty="0">
                          <a:effectLst/>
                          <a:latin typeface="Helvetica" panose="020B0604020202020204" pitchFamily="34" charset="0"/>
                          <a:cs typeface="Helvetica" panose="020B0604020202020204" pitchFamily="34" charset="0"/>
                        </a:rPr>
                        <a:t>Build Roads/Infrastructure</a:t>
                      </a:r>
                    </a:p>
                  </a:txBody>
                  <a:tcPr marL="65396" marR="65396" marT="32698" marB="32698" anchor="ctr">
                    <a:solidFill>
                      <a:schemeClr val="accent6">
                        <a:lumMod val="60000"/>
                        <a:lumOff val="40000"/>
                      </a:schemeClr>
                    </a:solidFill>
                  </a:tcPr>
                </a:tc>
                <a:tc>
                  <a:txBody>
                    <a:bodyPr/>
                    <a:lstStyle/>
                    <a:p>
                      <a:pPr algn="l" fontAlgn="base"/>
                      <a:r>
                        <a:rPr lang="en-US" sz="1400" b="1" dirty="0">
                          <a:effectLst/>
                          <a:latin typeface="Helvetica" panose="020B0604020202020204" pitchFamily="34" charset="0"/>
                          <a:cs typeface="Helvetica" panose="020B0604020202020204" pitchFamily="34" charset="0"/>
                        </a:rPr>
                        <a:t>Establish local governments</a:t>
                      </a:r>
                    </a:p>
                  </a:txBody>
                  <a:tcPr marL="65396" marR="65396" marT="32698" marB="32698" anchor="ctr">
                    <a:solidFill>
                      <a:schemeClr val="accent3">
                        <a:lumMod val="60000"/>
                        <a:lumOff val="40000"/>
                      </a:schemeClr>
                    </a:solidFill>
                  </a:tcPr>
                </a:tc>
                <a:extLst>
                  <a:ext uri="{0D108BD9-81ED-4DB2-BD59-A6C34878D82A}">
                    <a16:rowId xmlns:a16="http://schemas.microsoft.com/office/drawing/2014/main" val="3131201126"/>
                  </a:ext>
                </a:extLst>
              </a:tr>
            </a:tbl>
          </a:graphicData>
        </a:graphic>
      </p:graphicFrame>
    </p:spTree>
    <p:extLst>
      <p:ext uri="{BB962C8B-B14F-4D97-AF65-F5344CB8AC3E}">
        <p14:creationId xmlns:p14="http://schemas.microsoft.com/office/powerpoint/2010/main" val="106335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1C55-8737-03DB-6459-B25CA078F05E}"/>
              </a:ext>
            </a:extLst>
          </p:cNvPr>
          <p:cNvSpPr>
            <a:spLocks noGrp="1"/>
          </p:cNvSpPr>
          <p:nvPr>
            <p:ph type="title"/>
          </p:nvPr>
        </p:nvSpPr>
        <p:spPr/>
        <p:txBody>
          <a:bodyPr/>
          <a:lstStyle/>
          <a:p>
            <a:r>
              <a:rPr lang="en-US" dirty="0"/>
              <a:t>Key Questions to Consider</a:t>
            </a:r>
          </a:p>
        </p:txBody>
      </p:sp>
      <p:sp>
        <p:nvSpPr>
          <p:cNvPr id="3" name="Content Placeholder 2">
            <a:extLst>
              <a:ext uri="{FF2B5EF4-FFF2-40B4-BE49-F238E27FC236}">
                <a16:creationId xmlns:a16="http://schemas.microsoft.com/office/drawing/2014/main" id="{19DE8CF0-04CF-2A2B-E64A-722CDF276C42}"/>
              </a:ext>
            </a:extLst>
          </p:cNvPr>
          <p:cNvSpPr>
            <a:spLocks noGrp="1"/>
          </p:cNvSpPr>
          <p:nvPr>
            <p:ph idx="1"/>
          </p:nvPr>
        </p:nvSpPr>
        <p:spPr>
          <a:xfrm>
            <a:off x="457199" y="1200151"/>
            <a:ext cx="8501449" cy="3394472"/>
          </a:xfrm>
        </p:spPr>
        <p:txBody>
          <a:bodyPr/>
          <a:lstStyle/>
          <a:p>
            <a:r>
              <a:rPr lang="en-US" dirty="0"/>
              <a:t>Should department heads be hired based on qualifications or political allegiance?</a:t>
            </a:r>
          </a:p>
        </p:txBody>
      </p:sp>
      <p:sp>
        <p:nvSpPr>
          <p:cNvPr id="24" name="Freeform: Shape 23">
            <a:extLst>
              <a:ext uri="{FF2B5EF4-FFF2-40B4-BE49-F238E27FC236}">
                <a16:creationId xmlns:a16="http://schemas.microsoft.com/office/drawing/2014/main" id="{AAFCB232-AE38-6096-6BAD-88F3C679C2F0}"/>
              </a:ext>
            </a:extLst>
          </p:cNvPr>
          <p:cNvSpPr/>
          <p:nvPr/>
        </p:nvSpPr>
        <p:spPr>
          <a:xfrm>
            <a:off x="6111810" y="3073812"/>
            <a:ext cx="171783" cy="30067"/>
          </a:xfrm>
          <a:custGeom>
            <a:avLst/>
            <a:gdLst>
              <a:gd name="connsiteX0" fmla="*/ 171784 w 171783"/>
              <a:gd name="connsiteY0" fmla="*/ 30067 h 30067"/>
              <a:gd name="connsiteX1" fmla="*/ 0 w 171783"/>
              <a:gd name="connsiteY1" fmla="*/ 30067 h 30067"/>
              <a:gd name="connsiteX2" fmla="*/ 171784 w 171783"/>
              <a:gd name="connsiteY2" fmla="*/ 30067 h 30067"/>
            </a:gdLst>
            <a:ahLst/>
            <a:cxnLst>
              <a:cxn ang="0">
                <a:pos x="connsiteX0" y="connsiteY0"/>
              </a:cxn>
              <a:cxn ang="0">
                <a:pos x="connsiteX1" y="connsiteY1"/>
              </a:cxn>
              <a:cxn ang="0">
                <a:pos x="connsiteX2" y="connsiteY2"/>
              </a:cxn>
            </a:cxnLst>
            <a:rect l="l" t="t" r="r" b="b"/>
            <a:pathLst>
              <a:path w="171783" h="30067">
                <a:moveTo>
                  <a:pt x="171784" y="30067"/>
                </a:moveTo>
                <a:lnTo>
                  <a:pt x="0" y="30067"/>
                </a:lnTo>
                <a:cubicBezTo>
                  <a:pt x="54741" y="4752"/>
                  <a:pt x="109481" y="-22537"/>
                  <a:pt x="171784" y="30067"/>
                </a:cubicBezTo>
                <a:close/>
              </a:path>
            </a:pathLst>
          </a:custGeom>
          <a:solidFill>
            <a:srgbClr val="007185"/>
          </a:solidFill>
          <a:ln w="16418"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90DCC8D7-1475-74C4-A63C-687AAA938DA5}"/>
              </a:ext>
            </a:extLst>
          </p:cNvPr>
          <p:cNvSpPr/>
          <p:nvPr/>
        </p:nvSpPr>
        <p:spPr>
          <a:xfrm>
            <a:off x="1911816" y="2443929"/>
            <a:ext cx="2300854" cy="2300057"/>
          </a:xfrm>
          <a:custGeom>
            <a:avLst/>
            <a:gdLst>
              <a:gd name="connsiteX0" fmla="*/ 1328158 w 2300854"/>
              <a:gd name="connsiteY0" fmla="*/ 1226098 h 2300057"/>
              <a:gd name="connsiteX1" fmla="*/ 1410844 w 2300854"/>
              <a:gd name="connsiteY1" fmla="*/ 1298592 h 2300057"/>
              <a:gd name="connsiteX2" fmla="*/ 1570792 w 2300854"/>
              <a:gd name="connsiteY2" fmla="*/ 1350703 h 2300057"/>
              <a:gd name="connsiteX3" fmla="*/ 1803071 w 2300854"/>
              <a:gd name="connsiteY3" fmla="*/ 1421389 h 2300057"/>
              <a:gd name="connsiteX4" fmla="*/ 2221106 w 2300854"/>
              <a:gd name="connsiteY4" fmla="*/ 1840082 h 2300057"/>
              <a:gd name="connsiteX5" fmla="*/ 2218312 w 2300854"/>
              <a:gd name="connsiteY5" fmla="*/ 2223432 h 2300057"/>
              <a:gd name="connsiteX6" fmla="*/ 1833976 w 2300854"/>
              <a:gd name="connsiteY6" fmla="*/ 2217350 h 2300057"/>
              <a:gd name="connsiteX7" fmla="*/ 1426625 w 2300854"/>
              <a:gd name="connsiteY7" fmla="*/ 1810986 h 2300057"/>
              <a:gd name="connsiteX8" fmla="*/ 1351829 w 2300854"/>
              <a:gd name="connsiteY8" fmla="*/ 1563584 h 2300057"/>
              <a:gd name="connsiteX9" fmla="*/ 1301362 w 2300854"/>
              <a:gd name="connsiteY9" fmla="*/ 1417444 h 2300057"/>
              <a:gd name="connsiteX10" fmla="*/ 1219662 w 2300854"/>
              <a:gd name="connsiteY10" fmla="*/ 1330648 h 2300057"/>
              <a:gd name="connsiteX11" fmla="*/ 564252 w 2300854"/>
              <a:gd name="connsiteY11" fmla="*/ 1472020 h 2300057"/>
              <a:gd name="connsiteX12" fmla="*/ 129449 w 2300854"/>
              <a:gd name="connsiteY12" fmla="*/ 1169549 h 2300057"/>
              <a:gd name="connsiteX13" fmla="*/ 240410 w 2300854"/>
              <a:gd name="connsiteY13" fmla="*/ 198023 h 2300057"/>
              <a:gd name="connsiteX14" fmla="*/ 1230019 w 2300854"/>
              <a:gd name="connsiteY14" fmla="*/ 177804 h 2300057"/>
              <a:gd name="connsiteX15" fmla="*/ 1328158 w 2300854"/>
              <a:gd name="connsiteY15" fmla="*/ 1225933 h 2300057"/>
              <a:gd name="connsiteX16" fmla="*/ 743598 w 2300854"/>
              <a:gd name="connsiteY16" fmla="*/ 1330648 h 2300057"/>
              <a:gd name="connsiteX17" fmla="*/ 1330788 w 2300854"/>
              <a:gd name="connsiteY17" fmla="*/ 759568 h 2300057"/>
              <a:gd name="connsiteX18" fmla="*/ 750667 w 2300854"/>
              <a:gd name="connsiteY18" fmla="*/ 162516 h 2300057"/>
              <a:gd name="connsiteX19" fmla="*/ 163806 w 2300854"/>
              <a:gd name="connsiteY19" fmla="*/ 744280 h 2300057"/>
              <a:gd name="connsiteX20" fmla="*/ 743598 w 2300854"/>
              <a:gd name="connsiteY20" fmla="*/ 1330648 h 230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0854" h="2300057">
                <a:moveTo>
                  <a:pt x="1328158" y="1226098"/>
                </a:moveTo>
                <a:cubicBezTo>
                  <a:pt x="1357583" y="1251413"/>
                  <a:pt x="1387337" y="1272126"/>
                  <a:pt x="1410844" y="1298592"/>
                </a:cubicBezTo>
                <a:cubicBezTo>
                  <a:pt x="1454735" y="1348402"/>
                  <a:pt x="1493859" y="1376347"/>
                  <a:pt x="1570792" y="1350703"/>
                </a:cubicBezTo>
                <a:cubicBezTo>
                  <a:pt x="1654794" y="1322757"/>
                  <a:pt x="1738631" y="1357772"/>
                  <a:pt x="1803071" y="1421389"/>
                </a:cubicBezTo>
                <a:cubicBezTo>
                  <a:pt x="1943457" y="1559967"/>
                  <a:pt x="2084336" y="1698217"/>
                  <a:pt x="2221106" y="1840082"/>
                </a:cubicBezTo>
                <a:cubicBezTo>
                  <a:pt x="2329930" y="1952852"/>
                  <a:pt x="2325821" y="2118553"/>
                  <a:pt x="2218312" y="2223432"/>
                </a:cubicBezTo>
                <a:cubicBezTo>
                  <a:pt x="2112118" y="2326996"/>
                  <a:pt x="1945265" y="2326174"/>
                  <a:pt x="1833976" y="2217350"/>
                </a:cubicBezTo>
                <a:cubicBezTo>
                  <a:pt x="1696713" y="2083375"/>
                  <a:pt x="1562737" y="1946112"/>
                  <a:pt x="1426625" y="1810986"/>
                </a:cubicBezTo>
                <a:cubicBezTo>
                  <a:pt x="1356596" y="1741450"/>
                  <a:pt x="1326514" y="1654325"/>
                  <a:pt x="1351829" y="1563584"/>
                </a:cubicBezTo>
                <a:cubicBezTo>
                  <a:pt x="1371391" y="1493391"/>
                  <a:pt x="1347226" y="1457226"/>
                  <a:pt x="1301362" y="1417444"/>
                </a:cubicBezTo>
                <a:cubicBezTo>
                  <a:pt x="1272759" y="1392622"/>
                  <a:pt x="1249088" y="1362210"/>
                  <a:pt x="1219662" y="1330648"/>
                </a:cubicBezTo>
                <a:cubicBezTo>
                  <a:pt x="1018289" y="1478760"/>
                  <a:pt x="800640" y="1529884"/>
                  <a:pt x="564252" y="1472020"/>
                </a:cubicBezTo>
                <a:cubicBezTo>
                  <a:pt x="382112" y="1427472"/>
                  <a:pt x="236301" y="1325059"/>
                  <a:pt x="129449" y="1169549"/>
                </a:cubicBezTo>
                <a:cubicBezTo>
                  <a:pt x="-79157" y="866255"/>
                  <a:pt x="-30992" y="445590"/>
                  <a:pt x="240410" y="198023"/>
                </a:cubicBezTo>
                <a:cubicBezTo>
                  <a:pt x="522005" y="-58749"/>
                  <a:pt x="938725" y="-66146"/>
                  <a:pt x="1230019" y="177804"/>
                </a:cubicBezTo>
                <a:cubicBezTo>
                  <a:pt x="1489585" y="395287"/>
                  <a:pt x="1615834" y="822364"/>
                  <a:pt x="1328158" y="1225933"/>
                </a:cubicBezTo>
                <a:close/>
                <a:moveTo>
                  <a:pt x="743598" y="1330648"/>
                </a:moveTo>
                <a:cubicBezTo>
                  <a:pt x="1065961" y="1331799"/>
                  <a:pt x="1328815" y="1076013"/>
                  <a:pt x="1330788" y="759568"/>
                </a:cubicBezTo>
                <a:cubicBezTo>
                  <a:pt x="1332925" y="428987"/>
                  <a:pt x="1075166" y="163666"/>
                  <a:pt x="750667" y="162516"/>
                </a:cubicBezTo>
                <a:cubicBezTo>
                  <a:pt x="428305" y="161365"/>
                  <a:pt x="164299" y="422904"/>
                  <a:pt x="163806" y="744280"/>
                </a:cubicBezTo>
                <a:cubicBezTo>
                  <a:pt x="163149" y="1070752"/>
                  <a:pt x="419263" y="1329661"/>
                  <a:pt x="743598" y="1330648"/>
                </a:cubicBezTo>
                <a:close/>
              </a:path>
            </a:pathLst>
          </a:custGeom>
          <a:solidFill>
            <a:srgbClr val="000000"/>
          </a:solidFill>
          <a:ln w="16418"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46764F8F-F866-EB5A-43E9-A6CADB26CB75}"/>
              </a:ext>
            </a:extLst>
          </p:cNvPr>
          <p:cNvSpPr/>
          <p:nvPr/>
        </p:nvSpPr>
        <p:spPr>
          <a:xfrm>
            <a:off x="1322996" y="2832761"/>
            <a:ext cx="611253" cy="644761"/>
          </a:xfrm>
          <a:custGeom>
            <a:avLst/>
            <a:gdLst>
              <a:gd name="connsiteX0" fmla="*/ 566705 w 611253"/>
              <a:gd name="connsiteY0" fmla="*/ 603836 h 644761"/>
              <a:gd name="connsiteX1" fmla="*/ 206205 w 611253"/>
              <a:gd name="connsiteY1" fmla="*/ 618960 h 644761"/>
              <a:gd name="connsiteX2" fmla="*/ 163464 w 611253"/>
              <a:gd name="connsiteY2" fmla="*/ 557150 h 644761"/>
              <a:gd name="connsiteX3" fmla="*/ 161163 w 611253"/>
              <a:gd name="connsiteY3" fmla="*/ 327338 h 644761"/>
              <a:gd name="connsiteX4" fmla="*/ 154423 w 611253"/>
              <a:gd name="connsiteY4" fmla="*/ 262240 h 644761"/>
              <a:gd name="connsiteX5" fmla="*/ 128121 w 611253"/>
              <a:gd name="connsiteY5" fmla="*/ 262405 h 644761"/>
              <a:gd name="connsiteX6" fmla="*/ 128121 w 611253"/>
              <a:gd name="connsiteY6" fmla="*/ 580986 h 644761"/>
              <a:gd name="connsiteX7" fmla="*/ 721 w 611253"/>
              <a:gd name="connsiteY7" fmla="*/ 437148 h 644761"/>
              <a:gd name="connsiteX8" fmla="*/ 2036 w 611253"/>
              <a:gd name="connsiteY8" fmla="*/ 207335 h 644761"/>
              <a:gd name="connsiteX9" fmla="*/ 224452 w 611253"/>
              <a:gd name="connsiteY9" fmla="*/ 6783 h 644761"/>
              <a:gd name="connsiteX10" fmla="*/ 511471 w 611253"/>
              <a:gd name="connsiteY10" fmla="*/ 4318 h 644761"/>
              <a:gd name="connsiteX11" fmla="*/ 611254 w 611253"/>
              <a:gd name="connsiteY11" fmla="*/ 3003 h 644761"/>
              <a:gd name="connsiteX12" fmla="*/ 566869 w 611253"/>
              <a:gd name="connsiteY12" fmla="*/ 603836 h 6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253" h="644761">
                <a:moveTo>
                  <a:pt x="566705" y="603836"/>
                </a:moveTo>
                <a:cubicBezTo>
                  <a:pt x="447360" y="655289"/>
                  <a:pt x="326536" y="655782"/>
                  <a:pt x="206205" y="618960"/>
                </a:cubicBezTo>
                <a:cubicBezTo>
                  <a:pt x="186807" y="613042"/>
                  <a:pt x="165108" y="579342"/>
                  <a:pt x="163464" y="557150"/>
                </a:cubicBezTo>
                <a:cubicBezTo>
                  <a:pt x="158204" y="480875"/>
                  <a:pt x="161985" y="403942"/>
                  <a:pt x="161163" y="327338"/>
                </a:cubicBezTo>
                <a:cubicBezTo>
                  <a:pt x="160998" y="305639"/>
                  <a:pt x="156724" y="283939"/>
                  <a:pt x="154423" y="262240"/>
                </a:cubicBezTo>
                <a:cubicBezTo>
                  <a:pt x="145710" y="262240"/>
                  <a:pt x="136833" y="262240"/>
                  <a:pt x="128121" y="262405"/>
                </a:cubicBezTo>
                <a:lnTo>
                  <a:pt x="128121" y="580986"/>
                </a:lnTo>
                <a:cubicBezTo>
                  <a:pt x="40996" y="555342"/>
                  <a:pt x="-6512" y="524108"/>
                  <a:pt x="721" y="437148"/>
                </a:cubicBezTo>
                <a:cubicBezTo>
                  <a:pt x="7132" y="361037"/>
                  <a:pt x="1872" y="283939"/>
                  <a:pt x="2036" y="207335"/>
                </a:cubicBezTo>
                <a:cubicBezTo>
                  <a:pt x="2694" y="48209"/>
                  <a:pt x="68284" y="-20340"/>
                  <a:pt x="224452" y="6783"/>
                </a:cubicBezTo>
                <a:cubicBezTo>
                  <a:pt x="323248" y="23880"/>
                  <a:pt x="414976" y="36373"/>
                  <a:pt x="511471" y="4318"/>
                </a:cubicBezTo>
                <a:cubicBezTo>
                  <a:pt x="538266" y="-4559"/>
                  <a:pt x="570650" y="3003"/>
                  <a:pt x="611254" y="3003"/>
                </a:cubicBezTo>
                <a:cubicBezTo>
                  <a:pt x="522320" y="202239"/>
                  <a:pt x="513115" y="400161"/>
                  <a:pt x="566869" y="603836"/>
                </a:cubicBezTo>
                <a:close/>
              </a:path>
            </a:pathLst>
          </a:custGeom>
          <a:solidFill>
            <a:srgbClr val="0D6936"/>
          </a:solidFill>
          <a:ln w="16418"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B17A90FA-3D87-8DD1-DDB5-FC48920077D6}"/>
              </a:ext>
            </a:extLst>
          </p:cNvPr>
          <p:cNvSpPr/>
          <p:nvPr/>
        </p:nvSpPr>
        <p:spPr>
          <a:xfrm>
            <a:off x="3381017" y="2829517"/>
            <a:ext cx="610434" cy="646956"/>
          </a:xfrm>
          <a:custGeom>
            <a:avLst/>
            <a:gdLst>
              <a:gd name="connsiteX0" fmla="*/ 329 w 610434"/>
              <a:gd name="connsiteY0" fmla="*/ 164 h 646956"/>
              <a:gd name="connsiteX1" fmla="*/ 158469 w 610434"/>
              <a:gd name="connsiteY1" fmla="*/ 18904 h 646956"/>
              <a:gd name="connsiteX2" fmla="*/ 333869 w 610434"/>
              <a:gd name="connsiteY2" fmla="*/ 19233 h 646956"/>
              <a:gd name="connsiteX3" fmla="*/ 478858 w 610434"/>
              <a:gd name="connsiteY3" fmla="*/ 8877 h 646956"/>
              <a:gd name="connsiteX4" fmla="*/ 605765 w 610434"/>
              <a:gd name="connsiteY4" fmla="*/ 146140 h 646956"/>
              <a:gd name="connsiteX5" fmla="*/ 603957 w 610434"/>
              <a:gd name="connsiteY5" fmla="*/ 481982 h 646956"/>
              <a:gd name="connsiteX6" fmla="*/ 520613 w 610434"/>
              <a:gd name="connsiteY6" fmla="*/ 592614 h 646956"/>
              <a:gd name="connsiteX7" fmla="*/ 491352 w 610434"/>
              <a:gd name="connsiteY7" fmla="*/ 579792 h 646956"/>
              <a:gd name="connsiteX8" fmla="*/ 491352 w 610434"/>
              <a:gd name="connsiteY8" fmla="*/ 268608 h 646956"/>
              <a:gd name="connsiteX9" fmla="*/ 464557 w 610434"/>
              <a:gd name="connsiteY9" fmla="*/ 265485 h 646956"/>
              <a:gd name="connsiteX10" fmla="*/ 451899 w 610434"/>
              <a:gd name="connsiteY10" fmla="*/ 316444 h 646956"/>
              <a:gd name="connsiteX11" fmla="*/ 452392 w 610434"/>
              <a:gd name="connsiteY11" fmla="*/ 554148 h 646956"/>
              <a:gd name="connsiteX12" fmla="*/ 397158 w 610434"/>
              <a:gd name="connsiteY12" fmla="*/ 627793 h 646956"/>
              <a:gd name="connsiteX13" fmla="*/ 46028 w 610434"/>
              <a:gd name="connsiteY13" fmla="*/ 607902 h 646956"/>
              <a:gd name="connsiteX14" fmla="*/ 0 w 610434"/>
              <a:gd name="connsiteY14" fmla="*/ 0 h 64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434" h="646956">
                <a:moveTo>
                  <a:pt x="329" y="164"/>
                </a:moveTo>
                <a:cubicBezTo>
                  <a:pt x="62960" y="7891"/>
                  <a:pt x="110632" y="16439"/>
                  <a:pt x="158469" y="18904"/>
                </a:cubicBezTo>
                <a:cubicBezTo>
                  <a:pt x="216826" y="21863"/>
                  <a:pt x="275512" y="21370"/>
                  <a:pt x="333869" y="19233"/>
                </a:cubicBezTo>
                <a:cubicBezTo>
                  <a:pt x="382363" y="17425"/>
                  <a:pt x="431844" y="2630"/>
                  <a:pt x="478858" y="8877"/>
                </a:cubicBezTo>
                <a:cubicBezTo>
                  <a:pt x="553819" y="19069"/>
                  <a:pt x="603299" y="66741"/>
                  <a:pt x="605765" y="146140"/>
                </a:cubicBezTo>
                <a:cubicBezTo>
                  <a:pt x="609381" y="258087"/>
                  <a:pt x="614971" y="371021"/>
                  <a:pt x="603957" y="481982"/>
                </a:cubicBezTo>
                <a:cubicBezTo>
                  <a:pt x="600012" y="521270"/>
                  <a:pt x="549709" y="555791"/>
                  <a:pt x="520613" y="592614"/>
                </a:cubicBezTo>
                <a:lnTo>
                  <a:pt x="491352" y="579792"/>
                </a:lnTo>
                <a:lnTo>
                  <a:pt x="491352" y="268608"/>
                </a:lnTo>
                <a:cubicBezTo>
                  <a:pt x="482475" y="267622"/>
                  <a:pt x="473598" y="266471"/>
                  <a:pt x="464557" y="265485"/>
                </a:cubicBezTo>
                <a:cubicBezTo>
                  <a:pt x="460118" y="282416"/>
                  <a:pt x="452228" y="299348"/>
                  <a:pt x="451899" y="316444"/>
                </a:cubicBezTo>
                <a:cubicBezTo>
                  <a:pt x="450584" y="395679"/>
                  <a:pt x="448283" y="475078"/>
                  <a:pt x="452392" y="554148"/>
                </a:cubicBezTo>
                <a:cubicBezTo>
                  <a:pt x="454694" y="598696"/>
                  <a:pt x="436611" y="618423"/>
                  <a:pt x="397158" y="627793"/>
                </a:cubicBezTo>
                <a:cubicBezTo>
                  <a:pt x="280444" y="655574"/>
                  <a:pt x="165373" y="656561"/>
                  <a:pt x="46028" y="607902"/>
                </a:cubicBezTo>
                <a:cubicBezTo>
                  <a:pt x="104550" y="406035"/>
                  <a:pt x="90577" y="206798"/>
                  <a:pt x="0" y="0"/>
                </a:cubicBezTo>
                <a:close/>
              </a:path>
            </a:pathLst>
          </a:custGeom>
          <a:solidFill>
            <a:srgbClr val="00AEEF"/>
          </a:solidFill>
          <a:ln w="1641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10A3673-2312-2EA0-C6A0-A42EE61A7911}"/>
              </a:ext>
            </a:extLst>
          </p:cNvPr>
          <p:cNvSpPr/>
          <p:nvPr/>
        </p:nvSpPr>
        <p:spPr>
          <a:xfrm>
            <a:off x="1522764" y="2476015"/>
            <a:ext cx="334783" cy="332625"/>
          </a:xfrm>
          <a:custGeom>
            <a:avLst/>
            <a:gdLst>
              <a:gd name="connsiteX0" fmla="*/ 168193 w 334783"/>
              <a:gd name="connsiteY0" fmla="*/ 332461 h 332625"/>
              <a:gd name="connsiteX1" fmla="*/ 26 w 334783"/>
              <a:gd name="connsiteY1" fmla="*/ 166595 h 332625"/>
              <a:gd name="connsiteX2" fmla="*/ 170331 w 334783"/>
              <a:gd name="connsiteY2" fmla="*/ 71 h 332625"/>
              <a:gd name="connsiteX3" fmla="*/ 334717 w 334783"/>
              <a:gd name="connsiteY3" fmla="*/ 165444 h 332625"/>
              <a:gd name="connsiteX4" fmla="*/ 168358 w 334783"/>
              <a:gd name="connsiteY4" fmla="*/ 332625 h 33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783" h="332625">
                <a:moveTo>
                  <a:pt x="168193" y="332461"/>
                </a:moveTo>
                <a:cubicBezTo>
                  <a:pt x="75315" y="332461"/>
                  <a:pt x="-1618" y="256679"/>
                  <a:pt x="26" y="166595"/>
                </a:cubicBezTo>
                <a:cubicBezTo>
                  <a:pt x="1670" y="77333"/>
                  <a:pt x="83534" y="-2724"/>
                  <a:pt x="170331" y="71"/>
                </a:cubicBezTo>
                <a:cubicBezTo>
                  <a:pt x="254497" y="2866"/>
                  <a:pt x="332251" y="80949"/>
                  <a:pt x="334717" y="165444"/>
                </a:cubicBezTo>
                <a:cubicBezTo>
                  <a:pt x="337347" y="256186"/>
                  <a:pt x="261236" y="332461"/>
                  <a:pt x="168358" y="332625"/>
                </a:cubicBezTo>
                <a:close/>
              </a:path>
            </a:pathLst>
          </a:custGeom>
          <a:solidFill>
            <a:srgbClr val="0D6936"/>
          </a:solidFill>
          <a:ln w="16418"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C771B332-FE3A-E26A-A59D-6845D2653526}"/>
              </a:ext>
            </a:extLst>
          </p:cNvPr>
          <p:cNvSpPr/>
          <p:nvPr/>
        </p:nvSpPr>
        <p:spPr>
          <a:xfrm>
            <a:off x="3460384" y="2475997"/>
            <a:ext cx="330459" cy="332483"/>
          </a:xfrm>
          <a:custGeom>
            <a:avLst/>
            <a:gdLst>
              <a:gd name="connsiteX0" fmla="*/ 330449 w 330459"/>
              <a:gd name="connsiteY0" fmla="*/ 166777 h 332483"/>
              <a:gd name="connsiteX1" fmla="*/ 166062 w 330459"/>
              <a:gd name="connsiteY1" fmla="*/ 332479 h 332483"/>
              <a:gd name="connsiteX2" fmla="*/ 32 w 330459"/>
              <a:gd name="connsiteY2" fmla="*/ 165298 h 332483"/>
              <a:gd name="connsiteX3" fmla="*/ 162939 w 330459"/>
              <a:gd name="connsiteY3" fmla="*/ 89 h 332483"/>
              <a:gd name="connsiteX4" fmla="*/ 330449 w 330459"/>
              <a:gd name="connsiteY4" fmla="*/ 166777 h 332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59" h="332483">
                <a:moveTo>
                  <a:pt x="330449" y="166777"/>
                </a:moveTo>
                <a:cubicBezTo>
                  <a:pt x="331435" y="261793"/>
                  <a:pt x="260749" y="333136"/>
                  <a:pt x="166062" y="332479"/>
                </a:cubicBezTo>
                <a:cubicBezTo>
                  <a:pt x="73677" y="331821"/>
                  <a:pt x="-1776" y="255875"/>
                  <a:pt x="32" y="165298"/>
                </a:cubicBezTo>
                <a:cubicBezTo>
                  <a:pt x="1676" y="79981"/>
                  <a:pt x="77458" y="3048"/>
                  <a:pt x="162939" y="89"/>
                </a:cubicBezTo>
                <a:cubicBezTo>
                  <a:pt x="249735" y="-3034"/>
                  <a:pt x="329463" y="76529"/>
                  <a:pt x="330449" y="166777"/>
                </a:cubicBezTo>
                <a:close/>
              </a:path>
            </a:pathLst>
          </a:custGeom>
          <a:solidFill>
            <a:srgbClr val="00AEEF"/>
          </a:solidFill>
          <a:ln w="16418" cap="flat">
            <a:noFill/>
            <a:prstDash val="solid"/>
            <a:miter/>
          </a:ln>
        </p:spPr>
        <p:txBody>
          <a:bodyPr rtlCol="0" anchor="ctr"/>
          <a:lstStyle/>
          <a:p>
            <a:endParaRPr lang="en-US" dirty="0"/>
          </a:p>
        </p:txBody>
      </p:sp>
      <p:grpSp>
        <p:nvGrpSpPr>
          <p:cNvPr id="30" name="Graphic 5">
            <a:extLst>
              <a:ext uri="{FF2B5EF4-FFF2-40B4-BE49-F238E27FC236}">
                <a16:creationId xmlns:a16="http://schemas.microsoft.com/office/drawing/2014/main" id="{2E6AA712-1BE4-626F-988C-804D886C2E69}"/>
              </a:ext>
            </a:extLst>
          </p:cNvPr>
          <p:cNvGrpSpPr/>
          <p:nvPr/>
        </p:nvGrpSpPr>
        <p:grpSpPr>
          <a:xfrm>
            <a:off x="2289660" y="2691002"/>
            <a:ext cx="733295" cy="999690"/>
            <a:chOff x="2289660" y="2691002"/>
            <a:chExt cx="733295" cy="999690"/>
          </a:xfrm>
          <a:solidFill>
            <a:srgbClr val="EC8223"/>
          </a:solidFill>
        </p:grpSpPr>
        <p:sp>
          <p:nvSpPr>
            <p:cNvPr id="31" name="Freeform: Shape 30">
              <a:extLst>
                <a:ext uri="{FF2B5EF4-FFF2-40B4-BE49-F238E27FC236}">
                  <a16:creationId xmlns:a16="http://schemas.microsoft.com/office/drawing/2014/main" id="{F3FD861A-CBC7-CF2E-363C-57D2AD5993FA}"/>
                </a:ext>
              </a:extLst>
            </p:cNvPr>
            <p:cNvSpPr/>
            <p:nvPr/>
          </p:nvSpPr>
          <p:spPr>
            <a:xfrm>
              <a:off x="2289660" y="3045792"/>
              <a:ext cx="733295" cy="644901"/>
            </a:xfrm>
            <a:custGeom>
              <a:avLst/>
              <a:gdLst>
                <a:gd name="connsiteX0" fmla="*/ 130352 w 733295"/>
                <a:gd name="connsiteY0" fmla="*/ 582974 h 644901"/>
                <a:gd name="connsiteX1" fmla="*/ 1144 w 733295"/>
                <a:gd name="connsiteY1" fmla="*/ 425820 h 644901"/>
                <a:gd name="connsiteX2" fmla="*/ 2624 w 733295"/>
                <a:gd name="connsiteY2" fmla="*/ 212446 h 644901"/>
                <a:gd name="connsiteX3" fmla="*/ 270903 w 733295"/>
                <a:gd name="connsiteY3" fmla="*/ 11566 h 644901"/>
                <a:gd name="connsiteX4" fmla="*/ 468825 w 733295"/>
                <a:gd name="connsiteY4" fmla="*/ 11237 h 644901"/>
                <a:gd name="connsiteX5" fmla="*/ 731515 w 733295"/>
                <a:gd name="connsiteY5" fmla="*/ 207679 h 644901"/>
                <a:gd name="connsiteX6" fmla="*/ 732172 w 733295"/>
                <a:gd name="connsiteY6" fmla="*/ 429108 h 644901"/>
                <a:gd name="connsiteX7" fmla="*/ 614307 w 733295"/>
                <a:gd name="connsiteY7" fmla="*/ 580508 h 644901"/>
                <a:gd name="connsiteX8" fmla="*/ 614307 w 733295"/>
                <a:gd name="connsiteY8" fmla="*/ 266365 h 644901"/>
                <a:gd name="connsiteX9" fmla="*/ 589813 w 733295"/>
                <a:gd name="connsiteY9" fmla="*/ 263242 h 644901"/>
                <a:gd name="connsiteX10" fmla="*/ 574854 w 733295"/>
                <a:gd name="connsiteY10" fmla="*/ 306804 h 644901"/>
                <a:gd name="connsiteX11" fmla="*/ 575840 w 733295"/>
                <a:gd name="connsiteY11" fmla="*/ 503575 h 644901"/>
                <a:gd name="connsiteX12" fmla="*/ 461920 w 733295"/>
                <a:gd name="connsiteY12" fmla="*/ 636564 h 644901"/>
                <a:gd name="connsiteX13" fmla="*/ 396988 w 733295"/>
                <a:gd name="connsiteY13" fmla="*/ 643797 h 644901"/>
                <a:gd name="connsiteX14" fmla="*/ 164380 w 733295"/>
                <a:gd name="connsiteY14" fmla="*/ 421053 h 644901"/>
                <a:gd name="connsiteX15" fmla="*/ 164380 w 733295"/>
                <a:gd name="connsiteY15" fmla="*/ 263570 h 644901"/>
                <a:gd name="connsiteX16" fmla="*/ 130188 w 733295"/>
                <a:gd name="connsiteY16" fmla="*/ 262091 h 644901"/>
                <a:gd name="connsiteX17" fmla="*/ 130188 w 733295"/>
                <a:gd name="connsiteY17" fmla="*/ 582809 h 6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295" h="644901">
                  <a:moveTo>
                    <a:pt x="130352" y="582974"/>
                  </a:moveTo>
                  <a:cubicBezTo>
                    <a:pt x="28268" y="553877"/>
                    <a:pt x="-7075" y="509000"/>
                    <a:pt x="1144" y="425820"/>
                  </a:cubicBezTo>
                  <a:cubicBezTo>
                    <a:pt x="8213" y="355298"/>
                    <a:pt x="2459" y="283626"/>
                    <a:pt x="2624" y="212446"/>
                  </a:cubicBezTo>
                  <a:cubicBezTo>
                    <a:pt x="2952" y="38525"/>
                    <a:pt x="99941" y="-29367"/>
                    <a:pt x="270903" y="11566"/>
                  </a:cubicBezTo>
                  <a:cubicBezTo>
                    <a:pt x="333534" y="26525"/>
                    <a:pt x="404714" y="23401"/>
                    <a:pt x="468825" y="11237"/>
                  </a:cubicBezTo>
                  <a:cubicBezTo>
                    <a:pt x="609375" y="-15229"/>
                    <a:pt x="745323" y="14525"/>
                    <a:pt x="731515" y="207679"/>
                  </a:cubicBezTo>
                  <a:cubicBezTo>
                    <a:pt x="726254" y="281160"/>
                    <a:pt x="725103" y="355956"/>
                    <a:pt x="732172" y="429108"/>
                  </a:cubicBezTo>
                  <a:cubicBezTo>
                    <a:pt x="740227" y="512616"/>
                    <a:pt x="705377" y="557330"/>
                    <a:pt x="614307" y="580508"/>
                  </a:cubicBezTo>
                  <a:lnTo>
                    <a:pt x="614307" y="266365"/>
                  </a:lnTo>
                  <a:cubicBezTo>
                    <a:pt x="606087" y="265379"/>
                    <a:pt x="598033" y="264228"/>
                    <a:pt x="589813" y="263242"/>
                  </a:cubicBezTo>
                  <a:cubicBezTo>
                    <a:pt x="584553" y="277708"/>
                    <a:pt x="575183" y="292174"/>
                    <a:pt x="574854" y="306804"/>
                  </a:cubicBezTo>
                  <a:cubicBezTo>
                    <a:pt x="573210" y="372394"/>
                    <a:pt x="566141" y="439300"/>
                    <a:pt x="575840" y="503575"/>
                  </a:cubicBezTo>
                  <a:cubicBezTo>
                    <a:pt x="589978" y="598426"/>
                    <a:pt x="546744" y="631961"/>
                    <a:pt x="461920" y="636564"/>
                  </a:cubicBezTo>
                  <a:cubicBezTo>
                    <a:pt x="440221" y="637715"/>
                    <a:pt x="418687" y="643139"/>
                    <a:pt x="396988" y="643797"/>
                  </a:cubicBezTo>
                  <a:cubicBezTo>
                    <a:pt x="178189" y="650044"/>
                    <a:pt x="164380" y="636564"/>
                    <a:pt x="164380" y="421053"/>
                  </a:cubicBezTo>
                  <a:cubicBezTo>
                    <a:pt x="164380" y="368614"/>
                    <a:pt x="164380" y="316010"/>
                    <a:pt x="164380" y="263570"/>
                  </a:cubicBezTo>
                  <a:cubicBezTo>
                    <a:pt x="153038" y="263077"/>
                    <a:pt x="141531" y="262584"/>
                    <a:pt x="130188" y="262091"/>
                  </a:cubicBezTo>
                  <a:lnTo>
                    <a:pt x="130188" y="582809"/>
                  </a:lnTo>
                  <a:close/>
                </a:path>
              </a:pathLst>
            </a:custGeom>
            <a:solidFill>
              <a:srgbClr val="EC8223"/>
            </a:solidFill>
            <a:ln w="1641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D33C71E6-F087-DAAE-8E24-4FB7391D71F7}"/>
                </a:ext>
              </a:extLst>
            </p:cNvPr>
            <p:cNvSpPr/>
            <p:nvPr/>
          </p:nvSpPr>
          <p:spPr>
            <a:xfrm>
              <a:off x="2492111" y="2691002"/>
              <a:ext cx="332344" cy="334540"/>
            </a:xfrm>
            <a:custGeom>
              <a:avLst/>
              <a:gdLst>
                <a:gd name="connsiteX0" fmla="*/ 332293 w 332344"/>
                <a:gd name="connsiteY0" fmla="*/ 172379 h 334540"/>
                <a:gd name="connsiteX1" fmla="*/ 162317 w 332344"/>
                <a:gd name="connsiteY1" fmla="*/ 334464 h 334540"/>
                <a:gd name="connsiteX2" fmla="*/ 68 w 332344"/>
                <a:gd name="connsiteY2" fmla="*/ 163502 h 334540"/>
                <a:gd name="connsiteX3" fmla="*/ 170372 w 332344"/>
                <a:gd name="connsiteY3" fmla="*/ 101 h 334540"/>
                <a:gd name="connsiteX4" fmla="*/ 332293 w 332344"/>
                <a:gd name="connsiteY4" fmla="*/ 172379 h 33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44" h="334540">
                  <a:moveTo>
                    <a:pt x="332293" y="172379"/>
                  </a:moveTo>
                  <a:cubicBezTo>
                    <a:pt x="329992" y="263778"/>
                    <a:pt x="252894" y="337258"/>
                    <a:pt x="162317" y="334464"/>
                  </a:cubicBezTo>
                  <a:cubicBezTo>
                    <a:pt x="71905" y="331669"/>
                    <a:pt x="-2563" y="253092"/>
                    <a:pt x="68" y="163502"/>
                  </a:cubicBezTo>
                  <a:cubicBezTo>
                    <a:pt x="2698" y="74075"/>
                    <a:pt x="83247" y="-3186"/>
                    <a:pt x="170372" y="101"/>
                  </a:cubicBezTo>
                  <a:cubicBezTo>
                    <a:pt x="258812" y="3389"/>
                    <a:pt x="334595" y="83774"/>
                    <a:pt x="332293" y="172379"/>
                  </a:cubicBezTo>
                  <a:close/>
                </a:path>
              </a:pathLst>
            </a:custGeom>
            <a:solidFill>
              <a:srgbClr val="EC8223"/>
            </a:solidFill>
            <a:ln w="16418" cap="flat">
              <a:noFill/>
              <a:prstDash val="solid"/>
              <a:miter/>
            </a:ln>
          </p:spPr>
          <p:txBody>
            <a:bodyPr rtlCol="0" anchor="ctr"/>
            <a:lstStyle/>
            <a:p>
              <a:endParaRPr lang="en-US" dirty="0"/>
            </a:p>
          </p:txBody>
        </p:sp>
      </p:grpSp>
      <p:sp>
        <p:nvSpPr>
          <p:cNvPr id="33" name="TextBox 32">
            <a:extLst>
              <a:ext uri="{FF2B5EF4-FFF2-40B4-BE49-F238E27FC236}">
                <a16:creationId xmlns:a16="http://schemas.microsoft.com/office/drawing/2014/main" id="{C1A6FF75-353A-7DE8-4A87-F17D27C77666}"/>
              </a:ext>
            </a:extLst>
          </p:cNvPr>
          <p:cNvSpPr txBox="1"/>
          <p:nvPr/>
        </p:nvSpPr>
        <p:spPr>
          <a:xfrm>
            <a:off x="1118851" y="3936477"/>
            <a:ext cx="2218877" cy="461665"/>
          </a:xfrm>
          <a:prstGeom prst="rect">
            <a:avLst/>
          </a:prstGeom>
          <a:noFill/>
        </p:spPr>
        <p:txBody>
          <a:bodyPr wrap="none" rtlCol="0">
            <a:spAutoFit/>
          </a:bodyPr>
          <a:lstStyle/>
          <a:p>
            <a:pPr algn="l"/>
            <a:r>
              <a:rPr lang="en-US" sz="2400" b="1" i="1" spc="0" baseline="0" dirty="0">
                <a:ln/>
                <a:solidFill>
                  <a:srgbClr val="231F20"/>
                </a:solidFill>
                <a:latin typeface="Franklin Gothic Heavy"/>
                <a:sym typeface="Franklin Gothic Heavy"/>
                <a:rtl val="0"/>
              </a:rPr>
              <a:t>Qualifications</a:t>
            </a:r>
          </a:p>
        </p:txBody>
      </p:sp>
      <p:sp>
        <p:nvSpPr>
          <p:cNvPr id="35" name="TextBox 34">
            <a:extLst>
              <a:ext uri="{FF2B5EF4-FFF2-40B4-BE49-F238E27FC236}">
                <a16:creationId xmlns:a16="http://schemas.microsoft.com/office/drawing/2014/main" id="{43A3904E-F1F0-72C0-3A4C-E4E02660E769}"/>
              </a:ext>
            </a:extLst>
          </p:cNvPr>
          <p:cNvSpPr txBox="1"/>
          <p:nvPr/>
        </p:nvSpPr>
        <p:spPr>
          <a:xfrm>
            <a:off x="5953040" y="3839160"/>
            <a:ext cx="1364284" cy="461665"/>
          </a:xfrm>
          <a:prstGeom prst="rect">
            <a:avLst/>
          </a:prstGeom>
          <a:noFill/>
        </p:spPr>
        <p:txBody>
          <a:bodyPr wrap="none" rtlCol="0">
            <a:spAutoFit/>
          </a:bodyPr>
          <a:lstStyle/>
          <a:p>
            <a:pPr algn="l"/>
            <a:r>
              <a:rPr lang="en-US" sz="2400" b="1" i="1" spc="0" baseline="0" dirty="0">
                <a:ln/>
                <a:solidFill>
                  <a:srgbClr val="231F20"/>
                </a:solidFill>
                <a:latin typeface="Franklin Gothic Heavy"/>
                <a:sym typeface="Franklin Gothic Heavy"/>
                <a:rtl val="0"/>
              </a:rPr>
              <a:t>Political</a:t>
            </a:r>
          </a:p>
        </p:txBody>
      </p:sp>
      <p:sp>
        <p:nvSpPr>
          <p:cNvPr id="36" name="TextBox 35">
            <a:extLst>
              <a:ext uri="{FF2B5EF4-FFF2-40B4-BE49-F238E27FC236}">
                <a16:creationId xmlns:a16="http://schemas.microsoft.com/office/drawing/2014/main" id="{89790E7E-78FD-6988-57E0-1FD12148ED0B}"/>
              </a:ext>
            </a:extLst>
          </p:cNvPr>
          <p:cNvSpPr txBox="1"/>
          <p:nvPr/>
        </p:nvSpPr>
        <p:spPr>
          <a:xfrm>
            <a:off x="5953040" y="4142866"/>
            <a:ext cx="1704313" cy="461665"/>
          </a:xfrm>
          <a:prstGeom prst="rect">
            <a:avLst/>
          </a:prstGeom>
          <a:noFill/>
        </p:spPr>
        <p:txBody>
          <a:bodyPr wrap="none" rtlCol="0">
            <a:spAutoFit/>
          </a:bodyPr>
          <a:lstStyle/>
          <a:p>
            <a:pPr algn="l"/>
            <a:r>
              <a:rPr lang="en-US" sz="2400" b="1" i="1" spc="0" baseline="0" dirty="0">
                <a:ln/>
                <a:solidFill>
                  <a:srgbClr val="231F20"/>
                </a:solidFill>
                <a:latin typeface="Franklin Gothic Heavy"/>
                <a:sym typeface="Franklin Gothic Heavy"/>
                <a:rtl val="0"/>
              </a:rPr>
              <a:t>Allegiance</a:t>
            </a:r>
          </a:p>
        </p:txBody>
      </p:sp>
      <p:sp>
        <p:nvSpPr>
          <p:cNvPr id="37" name="Freeform: Shape 36">
            <a:extLst>
              <a:ext uri="{FF2B5EF4-FFF2-40B4-BE49-F238E27FC236}">
                <a16:creationId xmlns:a16="http://schemas.microsoft.com/office/drawing/2014/main" id="{46F7B2B2-8159-9D35-02E6-0E8A242E2148}"/>
              </a:ext>
            </a:extLst>
          </p:cNvPr>
          <p:cNvSpPr/>
          <p:nvPr/>
        </p:nvSpPr>
        <p:spPr>
          <a:xfrm>
            <a:off x="5626949" y="2630344"/>
            <a:ext cx="1313863" cy="1193219"/>
          </a:xfrm>
          <a:custGeom>
            <a:avLst/>
            <a:gdLst>
              <a:gd name="connsiteX0" fmla="*/ 340529 w 1313863"/>
              <a:gd name="connsiteY0" fmla="*/ 656004 h 1193219"/>
              <a:gd name="connsiteX1" fmla="*/ 454449 w 1313863"/>
              <a:gd name="connsiteY1" fmla="*/ 683127 h 1193219"/>
              <a:gd name="connsiteX2" fmla="*/ 457901 w 1313863"/>
              <a:gd name="connsiteY2" fmla="*/ 1116780 h 1193219"/>
              <a:gd name="connsiteX3" fmla="*/ 533684 w 1313863"/>
              <a:gd name="connsiteY3" fmla="*/ 1193219 h 1193219"/>
              <a:gd name="connsiteX4" fmla="*/ 964377 w 1313863"/>
              <a:gd name="connsiteY4" fmla="*/ 1193219 h 1193219"/>
              <a:gd name="connsiteX5" fmla="*/ 1042132 w 1313863"/>
              <a:gd name="connsiteY5" fmla="*/ 1114971 h 1193219"/>
              <a:gd name="connsiteX6" fmla="*/ 1044762 w 1313863"/>
              <a:gd name="connsiteY6" fmla="*/ 821048 h 1193219"/>
              <a:gd name="connsiteX7" fmla="*/ 1079776 w 1313863"/>
              <a:gd name="connsiteY7" fmla="*/ 918200 h 1193219"/>
              <a:gd name="connsiteX8" fmla="*/ 1143394 w 1313863"/>
              <a:gd name="connsiteY8" fmla="*/ 1193219 h 1193219"/>
              <a:gd name="connsiteX9" fmla="*/ 1313863 w 1313863"/>
              <a:gd name="connsiteY9" fmla="*/ 1193219 h 1193219"/>
              <a:gd name="connsiteX10" fmla="*/ 1291013 w 1313863"/>
              <a:gd name="connsiteY10" fmla="*/ 1034093 h 1193219"/>
              <a:gd name="connsiteX11" fmla="*/ 1083393 w 1313863"/>
              <a:gd name="connsiteY11" fmla="*/ 578577 h 1193219"/>
              <a:gd name="connsiteX12" fmla="*/ 929527 w 1313863"/>
              <a:gd name="connsiteY12" fmla="*/ 512823 h 1193219"/>
              <a:gd name="connsiteX13" fmla="*/ 575602 w 1313863"/>
              <a:gd name="connsiteY13" fmla="*/ 511343 h 1193219"/>
              <a:gd name="connsiteX14" fmla="*/ 301405 w 1313863"/>
              <a:gd name="connsiteY14" fmla="*/ 455123 h 1193219"/>
              <a:gd name="connsiteX15" fmla="*/ 181896 w 1313863"/>
              <a:gd name="connsiteY15" fmla="*/ 209365 h 1193219"/>
              <a:gd name="connsiteX16" fmla="*/ 210664 w 1313863"/>
              <a:gd name="connsiteY16" fmla="*/ 110897 h 1193219"/>
              <a:gd name="connsiteX17" fmla="*/ 156252 w 1313863"/>
              <a:gd name="connsiteY17" fmla="*/ 7334 h 1193219"/>
              <a:gd name="connsiteX18" fmla="*/ 49729 w 1313863"/>
              <a:gd name="connsiteY18" fmla="*/ 51882 h 1193219"/>
              <a:gd name="connsiteX19" fmla="*/ 17181 w 1313863"/>
              <a:gd name="connsiteY19" fmla="*/ 383779 h 1193219"/>
              <a:gd name="connsiteX20" fmla="*/ 340529 w 1313863"/>
              <a:gd name="connsiteY20" fmla="*/ 656168 h 11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13863" h="1193219">
                <a:moveTo>
                  <a:pt x="340529" y="656004"/>
                </a:moveTo>
                <a:cubicBezTo>
                  <a:pt x="378667" y="666853"/>
                  <a:pt x="417791" y="674415"/>
                  <a:pt x="454449" y="683127"/>
                </a:cubicBezTo>
                <a:cubicBezTo>
                  <a:pt x="454449" y="830418"/>
                  <a:pt x="459381" y="974256"/>
                  <a:pt x="457901" y="1116780"/>
                </a:cubicBezTo>
                <a:cubicBezTo>
                  <a:pt x="457408" y="1158863"/>
                  <a:pt x="491600" y="1193219"/>
                  <a:pt x="533684" y="1193219"/>
                </a:cubicBezTo>
                <a:lnTo>
                  <a:pt x="964377" y="1193219"/>
                </a:lnTo>
                <a:cubicBezTo>
                  <a:pt x="1007446" y="1193219"/>
                  <a:pt x="1042296" y="1158205"/>
                  <a:pt x="1042132" y="1114971"/>
                </a:cubicBezTo>
                <a:cubicBezTo>
                  <a:pt x="1042132" y="1017161"/>
                  <a:pt x="1046242" y="918858"/>
                  <a:pt x="1044762" y="821048"/>
                </a:cubicBezTo>
                <a:cubicBezTo>
                  <a:pt x="1044762" y="821048"/>
                  <a:pt x="1079776" y="918200"/>
                  <a:pt x="1079776" y="918200"/>
                </a:cubicBezTo>
                <a:cubicBezTo>
                  <a:pt x="1112160" y="1007956"/>
                  <a:pt x="1131065" y="1100012"/>
                  <a:pt x="1143394" y="1193219"/>
                </a:cubicBezTo>
                <a:lnTo>
                  <a:pt x="1313863" y="1193219"/>
                </a:lnTo>
                <a:cubicBezTo>
                  <a:pt x="1308110" y="1139794"/>
                  <a:pt x="1301041" y="1086697"/>
                  <a:pt x="1291013" y="1034093"/>
                </a:cubicBezTo>
                <a:cubicBezTo>
                  <a:pt x="1259451" y="867076"/>
                  <a:pt x="1204875" y="706470"/>
                  <a:pt x="1083393" y="578577"/>
                </a:cubicBezTo>
                <a:cubicBezTo>
                  <a:pt x="1041639" y="534522"/>
                  <a:pt x="992487" y="511343"/>
                  <a:pt x="929527" y="512823"/>
                </a:cubicBezTo>
                <a:cubicBezTo>
                  <a:pt x="811497" y="515617"/>
                  <a:pt x="692810" y="520713"/>
                  <a:pt x="575602" y="511343"/>
                </a:cubicBezTo>
                <a:cubicBezTo>
                  <a:pt x="483052" y="503946"/>
                  <a:pt x="388037" y="487178"/>
                  <a:pt x="301405" y="455123"/>
                </a:cubicBezTo>
                <a:cubicBezTo>
                  <a:pt x="191595" y="414519"/>
                  <a:pt x="155101" y="323942"/>
                  <a:pt x="181896" y="209365"/>
                </a:cubicBezTo>
                <a:cubicBezTo>
                  <a:pt x="189622" y="176159"/>
                  <a:pt x="203266" y="144268"/>
                  <a:pt x="210664" y="110897"/>
                </a:cubicBezTo>
                <a:cubicBezTo>
                  <a:pt x="221349" y="62403"/>
                  <a:pt x="202116" y="25745"/>
                  <a:pt x="156252" y="7334"/>
                </a:cubicBezTo>
                <a:cubicBezTo>
                  <a:pt x="108086" y="-11900"/>
                  <a:pt x="68634" y="7991"/>
                  <a:pt x="49729" y="51882"/>
                </a:cubicBezTo>
                <a:cubicBezTo>
                  <a:pt x="3865" y="158241"/>
                  <a:pt x="-17505" y="269366"/>
                  <a:pt x="17181" y="383779"/>
                </a:cubicBezTo>
                <a:cubicBezTo>
                  <a:pt x="65675" y="543727"/>
                  <a:pt x="191759" y="614249"/>
                  <a:pt x="340529" y="656168"/>
                </a:cubicBezTo>
                <a:close/>
              </a:path>
            </a:pathLst>
          </a:custGeom>
          <a:solidFill>
            <a:srgbClr val="2B3990"/>
          </a:solidFill>
          <a:ln w="16418"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589F8255-236B-F440-D70F-B55B98D9E458}"/>
              </a:ext>
            </a:extLst>
          </p:cNvPr>
          <p:cNvSpPr/>
          <p:nvPr/>
        </p:nvSpPr>
        <p:spPr>
          <a:xfrm>
            <a:off x="6471487" y="2630139"/>
            <a:ext cx="1462464" cy="1193425"/>
          </a:xfrm>
          <a:custGeom>
            <a:avLst/>
            <a:gdLst>
              <a:gd name="connsiteX0" fmla="*/ 73810 w 1462464"/>
              <a:gd name="connsiteY0" fmla="*/ 477521 h 1193425"/>
              <a:gd name="connsiteX1" fmla="*/ 259402 w 1462464"/>
              <a:gd name="connsiteY1" fmla="*/ 550837 h 1193425"/>
              <a:gd name="connsiteX2" fmla="*/ 423132 w 1462464"/>
              <a:gd name="connsiteY2" fmla="*/ 688594 h 1193425"/>
              <a:gd name="connsiteX3" fmla="*/ 433817 w 1462464"/>
              <a:gd name="connsiteY3" fmla="*/ 850021 h 1193425"/>
              <a:gd name="connsiteX4" fmla="*/ 493818 w 1462464"/>
              <a:gd name="connsiteY4" fmla="*/ 1107122 h 1193425"/>
              <a:gd name="connsiteX5" fmla="*/ 594587 w 1462464"/>
              <a:gd name="connsiteY5" fmla="*/ 1193425 h 1193425"/>
              <a:gd name="connsiteX6" fmla="*/ 929114 w 1462464"/>
              <a:gd name="connsiteY6" fmla="*/ 1193425 h 1193425"/>
              <a:gd name="connsiteX7" fmla="*/ 1014595 w 1462464"/>
              <a:gd name="connsiteY7" fmla="*/ 1105807 h 1193425"/>
              <a:gd name="connsiteX8" fmla="*/ 1012951 w 1462464"/>
              <a:gd name="connsiteY8" fmla="*/ 725252 h 1193425"/>
              <a:gd name="connsiteX9" fmla="*/ 1062267 w 1462464"/>
              <a:gd name="connsiteY9" fmla="*/ 668538 h 1193425"/>
              <a:gd name="connsiteX10" fmla="*/ 1120625 w 1462464"/>
              <a:gd name="connsiteY10" fmla="*/ 656374 h 1193425"/>
              <a:gd name="connsiteX11" fmla="*/ 1414712 w 1462464"/>
              <a:gd name="connsiteY11" fmla="*/ 53239 h 1193425"/>
              <a:gd name="connsiteX12" fmla="*/ 1309012 w 1462464"/>
              <a:gd name="connsiteY12" fmla="*/ 6717 h 1193425"/>
              <a:gd name="connsiteX13" fmla="*/ 1253942 w 1462464"/>
              <a:gd name="connsiteY13" fmla="*/ 115377 h 1193425"/>
              <a:gd name="connsiteX14" fmla="*/ 1284518 w 1462464"/>
              <a:gd name="connsiteY14" fmla="*/ 219927 h 1193425"/>
              <a:gd name="connsiteX15" fmla="*/ 1175858 w 1462464"/>
              <a:gd name="connsiteY15" fmla="*/ 450397 h 1193425"/>
              <a:gd name="connsiteX16" fmla="*/ 1080514 w 1462464"/>
              <a:gd name="connsiteY16" fmla="*/ 487384 h 1193425"/>
              <a:gd name="connsiteX17" fmla="*/ 425433 w 1462464"/>
              <a:gd name="connsiteY17" fmla="*/ 478672 h 1193425"/>
              <a:gd name="connsiteX18" fmla="*/ 256279 w 1462464"/>
              <a:gd name="connsiteY18" fmla="*/ 441191 h 1193425"/>
              <a:gd name="connsiteX19" fmla="*/ 0 w 1462464"/>
              <a:gd name="connsiteY19" fmla="*/ 477521 h 1193425"/>
              <a:gd name="connsiteX20" fmla="*/ 73810 w 1462464"/>
              <a:gd name="connsiteY20" fmla="*/ 477357 h 119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2464" h="1193425">
                <a:moveTo>
                  <a:pt x="73810" y="477521"/>
                </a:moveTo>
                <a:cubicBezTo>
                  <a:pt x="147619" y="472425"/>
                  <a:pt x="206141" y="502837"/>
                  <a:pt x="259402" y="550837"/>
                </a:cubicBezTo>
                <a:cubicBezTo>
                  <a:pt x="308061" y="594893"/>
                  <a:pt x="359843" y="635497"/>
                  <a:pt x="423132" y="688594"/>
                </a:cubicBezTo>
                <a:cubicBezTo>
                  <a:pt x="425104" y="727224"/>
                  <a:pt x="415899" y="792815"/>
                  <a:pt x="433817" y="850021"/>
                </a:cubicBezTo>
                <a:cubicBezTo>
                  <a:pt x="460283" y="934845"/>
                  <a:pt x="479516" y="1020655"/>
                  <a:pt x="493818" y="1107122"/>
                </a:cubicBezTo>
                <a:cubicBezTo>
                  <a:pt x="502037" y="1156767"/>
                  <a:pt x="544285" y="1193425"/>
                  <a:pt x="594587" y="1193425"/>
                </a:cubicBezTo>
                <a:lnTo>
                  <a:pt x="929114" y="1193425"/>
                </a:lnTo>
                <a:cubicBezTo>
                  <a:pt x="977115" y="1193425"/>
                  <a:pt x="1015581" y="1153808"/>
                  <a:pt x="1014595" y="1105807"/>
                </a:cubicBezTo>
                <a:cubicBezTo>
                  <a:pt x="1011965" y="979065"/>
                  <a:pt x="1011801" y="852158"/>
                  <a:pt x="1012951" y="725252"/>
                </a:cubicBezTo>
                <a:cubicBezTo>
                  <a:pt x="1013280" y="687278"/>
                  <a:pt x="1027746" y="674785"/>
                  <a:pt x="1062267" y="668538"/>
                </a:cubicBezTo>
                <a:cubicBezTo>
                  <a:pt x="1081829" y="664922"/>
                  <a:pt x="1101391" y="661470"/>
                  <a:pt x="1120625" y="656374"/>
                </a:cubicBezTo>
                <a:cubicBezTo>
                  <a:pt x="1477673" y="561194"/>
                  <a:pt x="1514002" y="295052"/>
                  <a:pt x="1414712" y="53239"/>
                </a:cubicBezTo>
                <a:cubicBezTo>
                  <a:pt x="1396630" y="9019"/>
                  <a:pt x="1357341" y="-11694"/>
                  <a:pt x="1309012" y="6717"/>
                </a:cubicBezTo>
                <a:cubicBezTo>
                  <a:pt x="1259532" y="25457"/>
                  <a:pt x="1241449" y="64253"/>
                  <a:pt x="1253942" y="115377"/>
                </a:cubicBezTo>
                <a:cubicBezTo>
                  <a:pt x="1262654" y="150556"/>
                  <a:pt x="1277285" y="184584"/>
                  <a:pt x="1284518" y="219927"/>
                </a:cubicBezTo>
                <a:cubicBezTo>
                  <a:pt x="1306053" y="323491"/>
                  <a:pt x="1269394" y="401574"/>
                  <a:pt x="1175858" y="450397"/>
                </a:cubicBezTo>
                <a:cubicBezTo>
                  <a:pt x="1145776" y="466178"/>
                  <a:pt x="1113392" y="482453"/>
                  <a:pt x="1080514" y="487384"/>
                </a:cubicBezTo>
                <a:cubicBezTo>
                  <a:pt x="861880" y="520426"/>
                  <a:pt x="643245" y="541303"/>
                  <a:pt x="425433" y="478672"/>
                </a:cubicBezTo>
                <a:cubicBezTo>
                  <a:pt x="370035" y="462726"/>
                  <a:pt x="313486" y="446781"/>
                  <a:pt x="256279" y="441191"/>
                </a:cubicBezTo>
                <a:cubicBezTo>
                  <a:pt x="170963" y="432972"/>
                  <a:pt x="79235" y="392697"/>
                  <a:pt x="0" y="477521"/>
                </a:cubicBezTo>
                <a:cubicBezTo>
                  <a:pt x="27617" y="477521"/>
                  <a:pt x="50796" y="478836"/>
                  <a:pt x="73810" y="477357"/>
                </a:cubicBezTo>
                <a:close/>
              </a:path>
            </a:pathLst>
          </a:custGeom>
          <a:solidFill>
            <a:srgbClr val="007185"/>
          </a:solidFill>
          <a:ln w="16418"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7C1FD768-320E-FD33-4675-A174CC66DE06}"/>
              </a:ext>
            </a:extLst>
          </p:cNvPr>
          <p:cNvSpPr/>
          <p:nvPr/>
        </p:nvSpPr>
        <p:spPr>
          <a:xfrm>
            <a:off x="6940647" y="2588855"/>
            <a:ext cx="492502" cy="492502"/>
          </a:xfrm>
          <a:custGeom>
            <a:avLst/>
            <a:gdLst>
              <a:gd name="connsiteX0" fmla="*/ 492502 w 492502"/>
              <a:gd name="connsiteY0" fmla="*/ 246251 h 492502"/>
              <a:gd name="connsiteX1" fmla="*/ 246251 w 492502"/>
              <a:gd name="connsiteY1" fmla="*/ 492503 h 492502"/>
              <a:gd name="connsiteX2" fmla="*/ -1 w 492502"/>
              <a:gd name="connsiteY2" fmla="*/ 246251 h 492502"/>
              <a:gd name="connsiteX3" fmla="*/ 246251 w 492502"/>
              <a:gd name="connsiteY3" fmla="*/ 0 h 492502"/>
              <a:gd name="connsiteX4" fmla="*/ 492502 w 492502"/>
              <a:gd name="connsiteY4" fmla="*/ 246251 h 492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502" h="492502">
                <a:moveTo>
                  <a:pt x="492502" y="246251"/>
                </a:moveTo>
                <a:cubicBezTo>
                  <a:pt x="492502" y="382252"/>
                  <a:pt x="382252" y="492503"/>
                  <a:pt x="246251" y="492503"/>
                </a:cubicBezTo>
                <a:cubicBezTo>
                  <a:pt x="110250" y="492503"/>
                  <a:pt x="-1" y="382252"/>
                  <a:pt x="-1" y="246251"/>
                </a:cubicBezTo>
                <a:cubicBezTo>
                  <a:pt x="-1" y="110250"/>
                  <a:pt x="110250" y="0"/>
                  <a:pt x="246251" y="0"/>
                </a:cubicBezTo>
                <a:cubicBezTo>
                  <a:pt x="382252" y="0"/>
                  <a:pt x="492502" y="110250"/>
                  <a:pt x="492502" y="246251"/>
                </a:cubicBezTo>
                <a:close/>
              </a:path>
            </a:pathLst>
          </a:custGeom>
          <a:solidFill>
            <a:srgbClr val="007185"/>
          </a:solidFill>
          <a:ln w="16418"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2D25380-8A2F-5716-F18D-E5CB97B23E9D}"/>
              </a:ext>
            </a:extLst>
          </p:cNvPr>
          <p:cNvSpPr/>
          <p:nvPr/>
        </p:nvSpPr>
        <p:spPr>
          <a:xfrm>
            <a:off x="6130385" y="2588855"/>
            <a:ext cx="492502" cy="492502"/>
          </a:xfrm>
          <a:custGeom>
            <a:avLst/>
            <a:gdLst>
              <a:gd name="connsiteX0" fmla="*/ 492503 w 492502"/>
              <a:gd name="connsiteY0" fmla="*/ 246251 h 492502"/>
              <a:gd name="connsiteX1" fmla="*/ 246251 w 492502"/>
              <a:gd name="connsiteY1" fmla="*/ 492503 h 492502"/>
              <a:gd name="connsiteX2" fmla="*/ 0 w 492502"/>
              <a:gd name="connsiteY2" fmla="*/ 246251 h 492502"/>
              <a:gd name="connsiteX3" fmla="*/ 246251 w 492502"/>
              <a:gd name="connsiteY3" fmla="*/ 0 h 492502"/>
              <a:gd name="connsiteX4" fmla="*/ 492503 w 492502"/>
              <a:gd name="connsiteY4" fmla="*/ 246251 h 492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502" h="492502">
                <a:moveTo>
                  <a:pt x="492503" y="246251"/>
                </a:moveTo>
                <a:cubicBezTo>
                  <a:pt x="492503" y="382252"/>
                  <a:pt x="382252" y="492503"/>
                  <a:pt x="246251" y="492503"/>
                </a:cubicBezTo>
                <a:cubicBezTo>
                  <a:pt x="110250" y="492503"/>
                  <a:pt x="0" y="382252"/>
                  <a:pt x="0" y="246251"/>
                </a:cubicBezTo>
                <a:cubicBezTo>
                  <a:pt x="0" y="110250"/>
                  <a:pt x="110250" y="0"/>
                  <a:pt x="246251" y="0"/>
                </a:cubicBezTo>
                <a:cubicBezTo>
                  <a:pt x="382252" y="0"/>
                  <a:pt x="492503" y="110250"/>
                  <a:pt x="492503" y="246251"/>
                </a:cubicBezTo>
                <a:close/>
              </a:path>
            </a:pathLst>
          </a:custGeom>
          <a:solidFill>
            <a:srgbClr val="2B3990"/>
          </a:solidFill>
          <a:ln w="16418" cap="flat">
            <a:noFill/>
            <a:prstDash val="solid"/>
            <a:miter/>
          </a:ln>
        </p:spPr>
        <p:txBody>
          <a:bodyPr rtlCol="0" anchor="ctr"/>
          <a:lstStyle/>
          <a:p>
            <a:endParaRPr lang="en-US" dirty="0"/>
          </a:p>
        </p:txBody>
      </p:sp>
      <p:cxnSp>
        <p:nvCxnSpPr>
          <p:cNvPr id="41" name="Straight Connector 40">
            <a:extLst>
              <a:ext uri="{FF2B5EF4-FFF2-40B4-BE49-F238E27FC236}">
                <a16:creationId xmlns:a16="http://schemas.microsoft.com/office/drawing/2014/main" id="{93F8CD14-A285-90CB-16C8-863C32599084}"/>
              </a:ext>
            </a:extLst>
          </p:cNvPr>
          <p:cNvCxnSpPr>
            <a:cxnSpLocks/>
          </p:cNvCxnSpPr>
          <p:nvPr/>
        </p:nvCxnSpPr>
        <p:spPr>
          <a:xfrm flipH="1">
            <a:off x="4504888" y="2571750"/>
            <a:ext cx="852322" cy="147174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208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1C55-8737-03DB-6459-B25CA078F05E}"/>
              </a:ext>
            </a:extLst>
          </p:cNvPr>
          <p:cNvSpPr>
            <a:spLocks noGrp="1"/>
          </p:cNvSpPr>
          <p:nvPr>
            <p:ph type="title"/>
          </p:nvPr>
        </p:nvSpPr>
        <p:spPr/>
        <p:txBody>
          <a:bodyPr/>
          <a:lstStyle/>
          <a:p>
            <a:r>
              <a:rPr lang="en-US" dirty="0"/>
              <a:t>Key Questions to Consider</a:t>
            </a:r>
          </a:p>
        </p:txBody>
      </p:sp>
      <p:sp>
        <p:nvSpPr>
          <p:cNvPr id="3" name="Content Placeholder 2">
            <a:extLst>
              <a:ext uri="{FF2B5EF4-FFF2-40B4-BE49-F238E27FC236}">
                <a16:creationId xmlns:a16="http://schemas.microsoft.com/office/drawing/2014/main" id="{19DE8CF0-04CF-2A2B-E64A-722CDF276C42}"/>
              </a:ext>
            </a:extLst>
          </p:cNvPr>
          <p:cNvSpPr>
            <a:spLocks noGrp="1"/>
          </p:cNvSpPr>
          <p:nvPr>
            <p:ph idx="1"/>
          </p:nvPr>
        </p:nvSpPr>
        <p:spPr>
          <a:xfrm>
            <a:off x="457199" y="1200151"/>
            <a:ext cx="3980577" cy="3394472"/>
          </a:xfrm>
        </p:spPr>
        <p:txBody>
          <a:bodyPr>
            <a:normAutofit/>
          </a:bodyPr>
          <a:lstStyle/>
          <a:p>
            <a:r>
              <a:rPr lang="en-US" dirty="0"/>
              <a:t>Do organizations thrive with consistent and effective service, or with mass turnover at the most senior-level positions?</a:t>
            </a:r>
          </a:p>
        </p:txBody>
      </p:sp>
      <p:cxnSp>
        <p:nvCxnSpPr>
          <p:cNvPr id="41" name="Straight Connector 40">
            <a:extLst>
              <a:ext uri="{FF2B5EF4-FFF2-40B4-BE49-F238E27FC236}">
                <a16:creationId xmlns:a16="http://schemas.microsoft.com/office/drawing/2014/main" id="{93F8CD14-A285-90CB-16C8-863C32599084}"/>
              </a:ext>
            </a:extLst>
          </p:cNvPr>
          <p:cNvCxnSpPr>
            <a:cxnSpLocks/>
          </p:cNvCxnSpPr>
          <p:nvPr/>
        </p:nvCxnSpPr>
        <p:spPr>
          <a:xfrm flipH="1">
            <a:off x="6509857" y="2161515"/>
            <a:ext cx="852322" cy="1471744"/>
          </a:xfrm>
          <a:prstGeom prst="line">
            <a:avLst/>
          </a:prstGeom>
        </p:spPr>
        <p:style>
          <a:lnRef idx="2">
            <a:schemeClr val="accent1"/>
          </a:lnRef>
          <a:fillRef idx="0">
            <a:schemeClr val="accent1"/>
          </a:fillRef>
          <a:effectRef idx="1">
            <a:schemeClr val="accent1"/>
          </a:effectRef>
          <a:fontRef idx="minor">
            <a:schemeClr val="tx1"/>
          </a:fontRef>
        </p:style>
      </p:cxnSp>
      <p:pic>
        <p:nvPicPr>
          <p:cNvPr id="5" name="Graphic 4">
            <a:extLst>
              <a:ext uri="{FF2B5EF4-FFF2-40B4-BE49-F238E27FC236}">
                <a16:creationId xmlns:a16="http://schemas.microsoft.com/office/drawing/2014/main" id="{58F8E58C-E28E-40AB-CAA8-8ADDC184C1B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1163" t="31877" r="48311" b="43169"/>
          <a:stretch/>
        </p:blipFill>
        <p:spPr>
          <a:xfrm>
            <a:off x="4437776" y="1128582"/>
            <a:ext cx="2592456" cy="2065865"/>
          </a:xfrm>
          <a:prstGeom prst="rect">
            <a:avLst/>
          </a:prstGeom>
        </p:spPr>
      </p:pic>
      <p:pic>
        <p:nvPicPr>
          <p:cNvPr id="7" name="Graphic 6">
            <a:extLst>
              <a:ext uri="{FF2B5EF4-FFF2-40B4-BE49-F238E27FC236}">
                <a16:creationId xmlns:a16="http://schemas.microsoft.com/office/drawing/2014/main" id="{8ACD6D46-F9EC-E934-FB5D-FD51F3044F0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7838" t="38746" r="39658" b="36623"/>
          <a:stretch/>
        </p:blipFill>
        <p:spPr>
          <a:xfrm>
            <a:off x="6805988" y="2571750"/>
            <a:ext cx="1964701" cy="1926659"/>
          </a:xfrm>
          <a:prstGeom prst="rect">
            <a:avLst/>
          </a:prstGeom>
        </p:spPr>
      </p:pic>
    </p:spTree>
    <p:extLst>
      <p:ext uri="{BB962C8B-B14F-4D97-AF65-F5344CB8AC3E}">
        <p14:creationId xmlns:p14="http://schemas.microsoft.com/office/powerpoint/2010/main" val="2437300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0392CB8-3990-5E1E-EB93-261A2D4AE1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57500" y="2867044"/>
            <a:ext cx="2727777" cy="2130401"/>
          </a:xfrm>
          <a:prstGeom prst="rect">
            <a:avLst/>
          </a:prstGeom>
        </p:spPr>
      </p:pic>
      <p:sp>
        <p:nvSpPr>
          <p:cNvPr id="2" name="Title 1">
            <a:extLst>
              <a:ext uri="{FF2B5EF4-FFF2-40B4-BE49-F238E27FC236}">
                <a16:creationId xmlns:a16="http://schemas.microsoft.com/office/drawing/2014/main" id="{788B1C55-8737-03DB-6459-B25CA078F05E}"/>
              </a:ext>
            </a:extLst>
          </p:cNvPr>
          <p:cNvSpPr>
            <a:spLocks noGrp="1"/>
          </p:cNvSpPr>
          <p:nvPr>
            <p:ph type="title"/>
          </p:nvPr>
        </p:nvSpPr>
        <p:spPr/>
        <p:txBody>
          <a:bodyPr/>
          <a:lstStyle/>
          <a:p>
            <a:r>
              <a:rPr lang="en-US" dirty="0"/>
              <a:t>Key Questions to Consider</a:t>
            </a:r>
          </a:p>
        </p:txBody>
      </p:sp>
      <p:sp>
        <p:nvSpPr>
          <p:cNvPr id="3" name="Content Placeholder 2">
            <a:extLst>
              <a:ext uri="{FF2B5EF4-FFF2-40B4-BE49-F238E27FC236}">
                <a16:creationId xmlns:a16="http://schemas.microsoft.com/office/drawing/2014/main" id="{19DE8CF0-04CF-2A2B-E64A-722CDF276C42}"/>
              </a:ext>
            </a:extLst>
          </p:cNvPr>
          <p:cNvSpPr>
            <a:spLocks noGrp="1"/>
          </p:cNvSpPr>
          <p:nvPr>
            <p:ph idx="1"/>
          </p:nvPr>
        </p:nvSpPr>
        <p:spPr>
          <a:xfrm>
            <a:off x="457200" y="1200151"/>
            <a:ext cx="3521676" cy="3394472"/>
          </a:xfrm>
        </p:spPr>
        <p:txBody>
          <a:bodyPr>
            <a:normAutofit fontScale="92500" lnSpcReduction="10000"/>
          </a:bodyPr>
          <a:lstStyle/>
          <a:p>
            <a:r>
              <a:rPr lang="en-US" dirty="0"/>
              <a:t>Do we place greater value on an executive officer having the proven ability to run a city effectively or a proven ability to run a political campaign effectively?</a:t>
            </a:r>
          </a:p>
        </p:txBody>
      </p:sp>
      <p:pic>
        <p:nvPicPr>
          <p:cNvPr id="5" name="Graphic 4">
            <a:extLst>
              <a:ext uri="{FF2B5EF4-FFF2-40B4-BE49-F238E27FC236}">
                <a16:creationId xmlns:a16="http://schemas.microsoft.com/office/drawing/2014/main" id="{BB316774-47D6-674A-6E59-FE1EA0317BF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907" t="7759" r="20028" b="43148"/>
          <a:stretch/>
        </p:blipFill>
        <p:spPr>
          <a:xfrm>
            <a:off x="3892493" y="947956"/>
            <a:ext cx="2625754" cy="2525086"/>
          </a:xfrm>
          <a:prstGeom prst="rect">
            <a:avLst/>
          </a:prstGeom>
        </p:spPr>
      </p:pic>
      <p:cxnSp>
        <p:nvCxnSpPr>
          <p:cNvPr id="11" name="Straight Connector 10">
            <a:extLst>
              <a:ext uri="{FF2B5EF4-FFF2-40B4-BE49-F238E27FC236}">
                <a16:creationId xmlns:a16="http://schemas.microsoft.com/office/drawing/2014/main" id="{57F63A13-2D45-0AB9-0C4D-19302B61D1F2}"/>
              </a:ext>
            </a:extLst>
          </p:cNvPr>
          <p:cNvCxnSpPr/>
          <p:nvPr/>
        </p:nvCxnSpPr>
        <p:spPr>
          <a:xfrm flipH="1">
            <a:off x="5595457" y="2067214"/>
            <a:ext cx="1280160" cy="216803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650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1C55-8737-03DB-6459-B25CA078F05E}"/>
              </a:ext>
            </a:extLst>
          </p:cNvPr>
          <p:cNvSpPr>
            <a:spLocks noGrp="1"/>
          </p:cNvSpPr>
          <p:nvPr>
            <p:ph type="title"/>
          </p:nvPr>
        </p:nvSpPr>
        <p:spPr/>
        <p:txBody>
          <a:bodyPr/>
          <a:lstStyle/>
          <a:p>
            <a:r>
              <a:rPr lang="en-US" dirty="0"/>
              <a:t>Key Questions to Consider</a:t>
            </a:r>
          </a:p>
        </p:txBody>
      </p:sp>
      <p:sp>
        <p:nvSpPr>
          <p:cNvPr id="3" name="Content Placeholder 2">
            <a:extLst>
              <a:ext uri="{FF2B5EF4-FFF2-40B4-BE49-F238E27FC236}">
                <a16:creationId xmlns:a16="http://schemas.microsoft.com/office/drawing/2014/main" id="{19DE8CF0-04CF-2A2B-E64A-722CDF276C42}"/>
              </a:ext>
            </a:extLst>
          </p:cNvPr>
          <p:cNvSpPr>
            <a:spLocks noGrp="1"/>
          </p:cNvSpPr>
          <p:nvPr>
            <p:ph idx="1"/>
          </p:nvPr>
        </p:nvSpPr>
        <p:spPr>
          <a:xfrm>
            <a:off x="457200" y="1200151"/>
            <a:ext cx="3311611" cy="3394472"/>
          </a:xfrm>
        </p:spPr>
        <p:txBody>
          <a:bodyPr/>
          <a:lstStyle/>
          <a:p>
            <a:r>
              <a:rPr lang="en-US" dirty="0"/>
              <a:t>Is running the city a full-time job or part-time activity?</a:t>
            </a:r>
          </a:p>
        </p:txBody>
      </p:sp>
      <p:pic>
        <p:nvPicPr>
          <p:cNvPr id="5" name="Graphic 4">
            <a:extLst>
              <a:ext uri="{FF2B5EF4-FFF2-40B4-BE49-F238E27FC236}">
                <a16:creationId xmlns:a16="http://schemas.microsoft.com/office/drawing/2014/main" id="{6347E96E-3B10-08A8-F0CD-3E082B7E27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38367" y="1812759"/>
            <a:ext cx="4114800" cy="2207356"/>
          </a:xfrm>
          <a:prstGeom prst="rect">
            <a:avLst/>
          </a:prstGeom>
        </p:spPr>
      </p:pic>
    </p:spTree>
    <p:extLst>
      <p:ext uri="{BB962C8B-B14F-4D97-AF65-F5344CB8AC3E}">
        <p14:creationId xmlns:p14="http://schemas.microsoft.com/office/powerpoint/2010/main" val="2355839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sp>
        <p:nvSpPr>
          <p:cNvPr id="10" name="Rectangle 9"/>
          <p:cNvSpPr/>
          <p:nvPr/>
        </p:nvSpPr>
        <p:spPr>
          <a:xfrm>
            <a:off x="2" y="0"/>
            <a:ext cx="306034" cy="5143500"/>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pic>
        <p:nvPicPr>
          <p:cNvPr id="12" name="Picture 11" descr="squares-white-final.png"/>
          <p:cNvPicPr>
            <a:picLocks noChangeAspect="1"/>
          </p:cNvPicPr>
          <p:nvPr/>
        </p:nvPicPr>
        <p:blipFill rotWithShape="1">
          <a:blip r:embed="rId3">
            <a:alphaModFix amt="45000"/>
            <a:extLst>
              <a:ext uri="{28A0092B-C50C-407E-A947-70E740481C1C}">
                <a14:useLocalDpi xmlns:a14="http://schemas.microsoft.com/office/drawing/2010/main" val="0"/>
              </a:ext>
            </a:extLst>
          </a:blip>
          <a:srcRect l="19761" t="19548" b="15652"/>
          <a:stretch/>
        </p:blipFill>
        <p:spPr>
          <a:xfrm flipH="1">
            <a:off x="2972595" y="0"/>
            <a:ext cx="6368959" cy="5143500"/>
          </a:xfrm>
          <a:prstGeom prst="rect">
            <a:avLst/>
          </a:prstGeom>
        </p:spPr>
      </p:pic>
      <p:sp>
        <p:nvSpPr>
          <p:cNvPr id="2" name="Title 1">
            <a:extLst>
              <a:ext uri="{FF2B5EF4-FFF2-40B4-BE49-F238E27FC236}">
                <a16:creationId xmlns:a16="http://schemas.microsoft.com/office/drawing/2014/main" id="{F260C901-78CB-41A3-AD06-AB7E07AD96F0}"/>
              </a:ext>
            </a:extLst>
          </p:cNvPr>
          <p:cNvSpPr>
            <a:spLocks noGrp="1"/>
          </p:cNvSpPr>
          <p:nvPr>
            <p:ph type="ctrTitle"/>
          </p:nvPr>
        </p:nvSpPr>
        <p:spPr>
          <a:xfrm>
            <a:off x="685800" y="696355"/>
            <a:ext cx="7772400" cy="3747790"/>
          </a:xfrm>
        </p:spPr>
        <p:txBody>
          <a:bodyPr>
            <a:normAutofit/>
          </a:bodyPr>
          <a:lstStyle/>
          <a:p>
            <a:r>
              <a:rPr lang="en-US" dirty="0">
                <a:solidFill>
                  <a:schemeClr val="bg1">
                    <a:lumMod val="75000"/>
                  </a:schemeClr>
                </a:solidFill>
              </a:rPr>
              <a:t>Questions?</a:t>
            </a:r>
          </a:p>
        </p:txBody>
      </p:sp>
    </p:spTree>
    <p:extLst>
      <p:ext uri="{BB962C8B-B14F-4D97-AF65-F5344CB8AC3E}">
        <p14:creationId xmlns:p14="http://schemas.microsoft.com/office/powerpoint/2010/main" val="372840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3285-0A72-8030-0D78-B14109138EF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F83014C0-8364-C3D7-A6F8-D45480DDF711}"/>
              </a:ext>
            </a:extLst>
          </p:cNvPr>
          <p:cNvSpPr>
            <a:spLocks noGrp="1"/>
          </p:cNvSpPr>
          <p:nvPr>
            <p:ph idx="1"/>
          </p:nvPr>
        </p:nvSpPr>
        <p:spPr>
          <a:xfrm>
            <a:off x="457200" y="1610685"/>
            <a:ext cx="8229600" cy="2983937"/>
          </a:xfrm>
        </p:spPr>
        <p:txBody>
          <a:bodyPr>
            <a:noAutofit/>
          </a:bodyPr>
          <a:lstStyle/>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Aguado, N. Alexander. 2018. “Mayor-Council Form of Government and Policy Responses in Times of Economic Travail.”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Politics &amp; Policy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46(5): 714–30.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Dove, John. 2017. “Local Government Type and Municipal Bond Ratings: What’s the Relationship?”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Applied Economics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49(24): 2339–51.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Feiock, Richard C., Moon-Gi Jeong, and Jae-Hoon Kim. 2003. “Credible Commitment and Council-Manager Government: Implications for Policy Instrument Choices.”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Public Administration Review</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63(5): 616–25.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Feiock, Richard C., and Jae-Hoon Kim. 2000. “Form of Government, Administrative Organization, and Local Economic Development Policy.”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Journal of Public Administration Research and Theory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11(1): 29–49.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Jimenez, Benedict S. 2020. “Municipal Government Form and Budget Outcomes: Political Responsiveness, Bureaucratic Insulation, and the Budgetary Solvency of Cities.”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Journal of Public Administration Research and Theory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30(1): 161–77.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663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3285-0A72-8030-0D78-B14109138EF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F83014C0-8364-C3D7-A6F8-D45480DDF711}"/>
              </a:ext>
            </a:extLst>
          </p:cNvPr>
          <p:cNvSpPr>
            <a:spLocks noGrp="1"/>
          </p:cNvSpPr>
          <p:nvPr>
            <p:ph idx="1"/>
          </p:nvPr>
        </p:nvSpPr>
        <p:spPr>
          <a:xfrm>
            <a:off x="457200" y="1711353"/>
            <a:ext cx="8229600" cy="2883269"/>
          </a:xfrm>
        </p:spPr>
        <p:txBody>
          <a:bodyPr>
            <a:noAutofit/>
          </a:bodyPr>
          <a:lstStyle/>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Kim, Yong-Mi. 2003. “Do Council-Manager and Mayor-Council Types of City Governments Manage Information Systems Differently? An Empirical Test.”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International Journal of Public Administration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26(2): 119–34.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Lee, Hakyeon, Jinsol Park, and J.S. Butler. 2021. “Forms of Government and Municipal Financial Performance.”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Public Money &amp; Management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Lupuente, Victor. 2010. “A Tale of Two Cities: Bureaucratisation in Mayor-Council and Council-Manager Municipalities.”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Local Government Studies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36(6): 739–57.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Marlowe, Justin. 2005. “Fiscal Slack and Counter-Cyclical Expenditure Stabilization: A First Look at the Local Level.”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Public Budgeting &amp; Finance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(Fall).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Nelson, Kimberly L., and Whitney B. Afonso. 2019. “Ethics by Design: The Impact of Form of Government on Municipal Corruption.”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Public Administration Review</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79(4): 591–600.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060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AD19-E173-4EF5-9FE0-D8B7A98D689C}"/>
              </a:ext>
            </a:extLst>
          </p:cNvPr>
          <p:cNvSpPr>
            <a:spLocks noGrp="1"/>
          </p:cNvSpPr>
          <p:nvPr>
            <p:ph type="title"/>
          </p:nvPr>
        </p:nvSpPr>
        <p:spPr/>
        <p:txBody>
          <a:bodyPr/>
          <a:lstStyle/>
          <a:p>
            <a:r>
              <a:rPr lang="en-US" dirty="0"/>
              <a:t>Understanding Local Government</a:t>
            </a:r>
          </a:p>
        </p:txBody>
      </p:sp>
      <p:pic>
        <p:nvPicPr>
          <p:cNvPr id="6" name="Picture 5" descr="Icon&#10;&#10;Description automatically generated">
            <a:extLst>
              <a:ext uri="{FF2B5EF4-FFF2-40B4-BE49-F238E27FC236}">
                <a16:creationId xmlns:a16="http://schemas.microsoft.com/office/drawing/2014/main" id="{DFE422E6-BEFB-6140-3284-26355C278DB1}"/>
              </a:ext>
            </a:extLst>
          </p:cNvPr>
          <p:cNvPicPr>
            <a:picLocks noChangeAspect="1"/>
          </p:cNvPicPr>
          <p:nvPr/>
        </p:nvPicPr>
        <p:blipFill>
          <a:blip r:embed="rId3"/>
          <a:stretch>
            <a:fillRect/>
          </a:stretch>
        </p:blipFill>
        <p:spPr>
          <a:xfrm>
            <a:off x="825135" y="1443839"/>
            <a:ext cx="705725" cy="708503"/>
          </a:xfrm>
          <a:prstGeom prst="rect">
            <a:avLst/>
          </a:prstGeom>
        </p:spPr>
      </p:pic>
      <p:sp>
        <p:nvSpPr>
          <p:cNvPr id="7" name="TextBox 6">
            <a:extLst>
              <a:ext uri="{FF2B5EF4-FFF2-40B4-BE49-F238E27FC236}">
                <a16:creationId xmlns:a16="http://schemas.microsoft.com/office/drawing/2014/main" id="{AA2F0DF1-5AC5-24E0-9954-557CA3677919}"/>
              </a:ext>
            </a:extLst>
          </p:cNvPr>
          <p:cNvSpPr txBox="1"/>
          <p:nvPr/>
        </p:nvSpPr>
        <p:spPr>
          <a:xfrm>
            <a:off x="1671145" y="1536948"/>
            <a:ext cx="1718651" cy="646331"/>
          </a:xfrm>
          <a:prstGeom prst="rect">
            <a:avLst/>
          </a:prstGeom>
          <a:noFill/>
        </p:spPr>
        <p:txBody>
          <a:bodyPr wrap="square" rtlCol="0">
            <a:spAutoFit/>
          </a:bodyPr>
          <a:lstStyle/>
          <a:p>
            <a:r>
              <a:rPr lang="en-US" dirty="0">
                <a:solidFill>
                  <a:srgbClr val="1C82B8"/>
                </a:solidFill>
              </a:rPr>
              <a:t>No Uniform Structure</a:t>
            </a:r>
          </a:p>
        </p:txBody>
      </p:sp>
      <p:pic>
        <p:nvPicPr>
          <p:cNvPr id="10" name="Picture 9">
            <a:extLst>
              <a:ext uri="{FF2B5EF4-FFF2-40B4-BE49-F238E27FC236}">
                <a16:creationId xmlns:a16="http://schemas.microsoft.com/office/drawing/2014/main" id="{0C009E10-F36E-8AC8-2F65-5B083D73D11E}"/>
              </a:ext>
            </a:extLst>
          </p:cNvPr>
          <p:cNvPicPr>
            <a:picLocks noChangeAspect="1"/>
          </p:cNvPicPr>
          <p:nvPr/>
        </p:nvPicPr>
        <p:blipFill>
          <a:blip r:embed="rId4"/>
          <a:srcRect/>
          <a:stretch/>
        </p:blipFill>
        <p:spPr>
          <a:xfrm>
            <a:off x="825133" y="2537968"/>
            <a:ext cx="705725" cy="582367"/>
          </a:xfrm>
          <a:prstGeom prst="rect">
            <a:avLst/>
          </a:prstGeom>
        </p:spPr>
      </p:pic>
      <p:sp>
        <p:nvSpPr>
          <p:cNvPr id="11" name="TextBox 10">
            <a:extLst>
              <a:ext uri="{FF2B5EF4-FFF2-40B4-BE49-F238E27FC236}">
                <a16:creationId xmlns:a16="http://schemas.microsoft.com/office/drawing/2014/main" id="{66D0FC8C-E4C5-966E-8C68-3AE523F2E65D}"/>
              </a:ext>
            </a:extLst>
          </p:cNvPr>
          <p:cNvSpPr txBox="1"/>
          <p:nvPr/>
        </p:nvSpPr>
        <p:spPr>
          <a:xfrm>
            <a:off x="1671144" y="2505541"/>
            <a:ext cx="2028496" cy="646331"/>
          </a:xfrm>
          <a:prstGeom prst="rect">
            <a:avLst/>
          </a:prstGeom>
          <a:noFill/>
        </p:spPr>
        <p:txBody>
          <a:bodyPr wrap="square" rtlCol="0">
            <a:spAutoFit/>
          </a:bodyPr>
          <a:lstStyle/>
          <a:p>
            <a:r>
              <a:rPr lang="en-US" dirty="0">
                <a:solidFill>
                  <a:srgbClr val="1C82B8"/>
                </a:solidFill>
              </a:rPr>
              <a:t>High Degree of Professionalism</a:t>
            </a:r>
          </a:p>
        </p:txBody>
      </p:sp>
      <p:pic>
        <p:nvPicPr>
          <p:cNvPr id="13" name="Picture 12" descr="Icon&#10;&#10;Description automatically generated">
            <a:extLst>
              <a:ext uri="{FF2B5EF4-FFF2-40B4-BE49-F238E27FC236}">
                <a16:creationId xmlns:a16="http://schemas.microsoft.com/office/drawing/2014/main" id="{93EDEAD4-5E32-1275-E6BC-4CDCBC83736C}"/>
              </a:ext>
            </a:extLst>
          </p:cNvPr>
          <p:cNvPicPr>
            <a:picLocks noChangeAspect="1"/>
          </p:cNvPicPr>
          <p:nvPr/>
        </p:nvPicPr>
        <p:blipFill>
          <a:blip r:embed="rId5"/>
          <a:stretch>
            <a:fillRect/>
          </a:stretch>
        </p:blipFill>
        <p:spPr>
          <a:xfrm>
            <a:off x="825133" y="3505071"/>
            <a:ext cx="705726" cy="520146"/>
          </a:xfrm>
          <a:prstGeom prst="rect">
            <a:avLst/>
          </a:prstGeom>
        </p:spPr>
      </p:pic>
      <p:sp>
        <p:nvSpPr>
          <p:cNvPr id="14" name="TextBox 13">
            <a:extLst>
              <a:ext uri="{FF2B5EF4-FFF2-40B4-BE49-F238E27FC236}">
                <a16:creationId xmlns:a16="http://schemas.microsoft.com/office/drawing/2014/main" id="{B6434421-0A06-0522-A0B1-2F767A0C750A}"/>
              </a:ext>
            </a:extLst>
          </p:cNvPr>
          <p:cNvSpPr txBox="1"/>
          <p:nvPr/>
        </p:nvSpPr>
        <p:spPr>
          <a:xfrm>
            <a:off x="1671145" y="3477794"/>
            <a:ext cx="2165131" cy="646331"/>
          </a:xfrm>
          <a:prstGeom prst="rect">
            <a:avLst/>
          </a:prstGeom>
          <a:noFill/>
        </p:spPr>
        <p:txBody>
          <a:bodyPr wrap="square" rtlCol="0">
            <a:spAutoFit/>
          </a:bodyPr>
          <a:lstStyle/>
          <a:p>
            <a:r>
              <a:rPr lang="en-US" dirty="0">
                <a:solidFill>
                  <a:srgbClr val="1C82B8"/>
                </a:solidFill>
              </a:rPr>
              <a:t>Responds to Immediate Needs</a:t>
            </a:r>
          </a:p>
        </p:txBody>
      </p:sp>
      <p:pic>
        <p:nvPicPr>
          <p:cNvPr id="16" name="Picture 15" descr="Icon&#10;&#10;Description automatically generated">
            <a:extLst>
              <a:ext uri="{FF2B5EF4-FFF2-40B4-BE49-F238E27FC236}">
                <a16:creationId xmlns:a16="http://schemas.microsoft.com/office/drawing/2014/main" id="{830504C4-DC0C-A15B-2EE1-A48F79A641E3}"/>
              </a:ext>
            </a:extLst>
          </p:cNvPr>
          <p:cNvPicPr>
            <a:picLocks noChangeAspect="1"/>
          </p:cNvPicPr>
          <p:nvPr/>
        </p:nvPicPr>
        <p:blipFill>
          <a:blip r:embed="rId6"/>
          <a:stretch>
            <a:fillRect/>
          </a:stretch>
        </p:blipFill>
        <p:spPr>
          <a:xfrm>
            <a:off x="5020139" y="1552534"/>
            <a:ext cx="519289" cy="669497"/>
          </a:xfrm>
          <a:prstGeom prst="rect">
            <a:avLst/>
          </a:prstGeom>
        </p:spPr>
      </p:pic>
      <p:sp>
        <p:nvSpPr>
          <p:cNvPr id="17" name="TextBox 16">
            <a:extLst>
              <a:ext uri="{FF2B5EF4-FFF2-40B4-BE49-F238E27FC236}">
                <a16:creationId xmlns:a16="http://schemas.microsoft.com/office/drawing/2014/main" id="{FD683C2A-B131-0CD5-0D76-8380D68FD610}"/>
              </a:ext>
            </a:extLst>
          </p:cNvPr>
          <p:cNvSpPr txBox="1"/>
          <p:nvPr/>
        </p:nvSpPr>
        <p:spPr>
          <a:xfrm>
            <a:off x="5645771" y="1613424"/>
            <a:ext cx="2478726" cy="369332"/>
          </a:xfrm>
          <a:prstGeom prst="rect">
            <a:avLst/>
          </a:prstGeom>
          <a:noFill/>
        </p:spPr>
        <p:txBody>
          <a:bodyPr wrap="square" rtlCol="0">
            <a:spAutoFit/>
          </a:bodyPr>
          <a:lstStyle/>
          <a:p>
            <a:r>
              <a:rPr lang="en-US" dirty="0">
                <a:solidFill>
                  <a:srgbClr val="1C82B8"/>
                </a:solidFill>
              </a:rPr>
              <a:t>Differs by Location</a:t>
            </a:r>
          </a:p>
        </p:txBody>
      </p:sp>
      <p:pic>
        <p:nvPicPr>
          <p:cNvPr id="21" name="Picture 20" descr="A picture containing text&#10;&#10;Description automatically generated">
            <a:extLst>
              <a:ext uri="{FF2B5EF4-FFF2-40B4-BE49-F238E27FC236}">
                <a16:creationId xmlns:a16="http://schemas.microsoft.com/office/drawing/2014/main" id="{F0530D16-6301-4A17-5840-B2BC7480A58B}"/>
              </a:ext>
            </a:extLst>
          </p:cNvPr>
          <p:cNvPicPr>
            <a:picLocks noChangeAspect="1"/>
          </p:cNvPicPr>
          <p:nvPr/>
        </p:nvPicPr>
        <p:blipFill>
          <a:blip r:embed="rId7"/>
          <a:stretch>
            <a:fillRect/>
          </a:stretch>
        </p:blipFill>
        <p:spPr>
          <a:xfrm>
            <a:off x="5020139" y="2488333"/>
            <a:ext cx="527332" cy="613427"/>
          </a:xfrm>
          <a:prstGeom prst="rect">
            <a:avLst/>
          </a:prstGeom>
        </p:spPr>
      </p:pic>
      <p:sp>
        <p:nvSpPr>
          <p:cNvPr id="22" name="TextBox 21">
            <a:extLst>
              <a:ext uri="{FF2B5EF4-FFF2-40B4-BE49-F238E27FC236}">
                <a16:creationId xmlns:a16="http://schemas.microsoft.com/office/drawing/2014/main" id="{486E5091-21BE-DE2B-2AC5-9938CADC9720}"/>
              </a:ext>
            </a:extLst>
          </p:cNvPr>
          <p:cNvSpPr txBox="1"/>
          <p:nvPr/>
        </p:nvSpPr>
        <p:spPr>
          <a:xfrm>
            <a:off x="5709807" y="2620075"/>
            <a:ext cx="2478726" cy="369332"/>
          </a:xfrm>
          <a:prstGeom prst="rect">
            <a:avLst/>
          </a:prstGeom>
          <a:noFill/>
        </p:spPr>
        <p:txBody>
          <a:bodyPr wrap="square" rtlCol="0">
            <a:spAutoFit/>
          </a:bodyPr>
          <a:lstStyle/>
          <a:p>
            <a:r>
              <a:rPr lang="en-US" dirty="0">
                <a:solidFill>
                  <a:srgbClr val="1C82B8"/>
                </a:solidFill>
              </a:rPr>
              <a:t>Child of the State</a:t>
            </a:r>
          </a:p>
        </p:txBody>
      </p:sp>
    </p:spTree>
    <p:extLst>
      <p:ext uri="{BB962C8B-B14F-4D97-AF65-F5344CB8AC3E}">
        <p14:creationId xmlns:p14="http://schemas.microsoft.com/office/powerpoint/2010/main" val="299434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8557-2E89-4745-A6C4-16CB9A509DA4}"/>
              </a:ext>
            </a:extLst>
          </p:cNvPr>
          <p:cNvSpPr>
            <a:spLocks noGrp="1"/>
          </p:cNvSpPr>
          <p:nvPr>
            <p:ph type="title"/>
          </p:nvPr>
        </p:nvSpPr>
        <p:spPr/>
        <p:txBody>
          <a:bodyPr/>
          <a:lstStyle/>
          <a:p>
            <a:r>
              <a:rPr lang="en-US" dirty="0"/>
              <a:t>Forms of Local Government</a:t>
            </a:r>
          </a:p>
        </p:txBody>
      </p:sp>
      <p:graphicFrame>
        <p:nvGraphicFramePr>
          <p:cNvPr id="4" name="Table 4">
            <a:extLst>
              <a:ext uri="{FF2B5EF4-FFF2-40B4-BE49-F238E27FC236}">
                <a16:creationId xmlns:a16="http://schemas.microsoft.com/office/drawing/2014/main" id="{897EBE86-365A-42A6-9F69-8CA55EF8F4A8}"/>
              </a:ext>
            </a:extLst>
          </p:cNvPr>
          <p:cNvGraphicFramePr>
            <a:graphicFrameLocks noGrp="1"/>
          </p:cNvGraphicFramePr>
          <p:nvPr>
            <p:ph idx="1"/>
            <p:extLst>
              <p:ext uri="{D42A27DB-BD31-4B8C-83A1-F6EECF244321}">
                <p14:modId xmlns:p14="http://schemas.microsoft.com/office/powerpoint/2010/main" val="3478464288"/>
              </p:ext>
            </p:extLst>
          </p:nvPr>
        </p:nvGraphicFramePr>
        <p:xfrm>
          <a:off x="457200" y="1737360"/>
          <a:ext cx="8229600" cy="2225040"/>
        </p:xfrm>
        <a:graphic>
          <a:graphicData uri="http://schemas.openxmlformats.org/drawingml/2006/table">
            <a:tbl>
              <a:tblPr firstRow="1" bandRow="1">
                <a:tableStyleId>{5C22544A-7EE6-4342-B048-85BDC9FD1C3A}</a:tableStyleId>
              </a:tblPr>
              <a:tblGrid>
                <a:gridCol w="3458817">
                  <a:extLst>
                    <a:ext uri="{9D8B030D-6E8A-4147-A177-3AD203B41FA5}">
                      <a16:colId xmlns:a16="http://schemas.microsoft.com/office/drawing/2014/main" val="1496287790"/>
                    </a:ext>
                  </a:extLst>
                </a:gridCol>
                <a:gridCol w="2415209">
                  <a:extLst>
                    <a:ext uri="{9D8B030D-6E8A-4147-A177-3AD203B41FA5}">
                      <a16:colId xmlns:a16="http://schemas.microsoft.com/office/drawing/2014/main" val="3524207597"/>
                    </a:ext>
                  </a:extLst>
                </a:gridCol>
                <a:gridCol w="2355574">
                  <a:extLst>
                    <a:ext uri="{9D8B030D-6E8A-4147-A177-3AD203B41FA5}">
                      <a16:colId xmlns:a16="http://schemas.microsoft.com/office/drawing/2014/main" val="2336132713"/>
                    </a:ext>
                  </a:extLst>
                </a:gridCol>
              </a:tblGrid>
              <a:tr h="370840">
                <a:tc>
                  <a:txBody>
                    <a:bodyPr/>
                    <a:lstStyle/>
                    <a:p>
                      <a:r>
                        <a:rPr lang="en-US" dirty="0"/>
                        <a:t>Form of Government</a:t>
                      </a:r>
                    </a:p>
                  </a:txBody>
                  <a:tcPr/>
                </a:tc>
                <a:tc>
                  <a:txBody>
                    <a:bodyPr/>
                    <a:lstStyle/>
                    <a:p>
                      <a:r>
                        <a:rPr lang="en-US" dirty="0"/>
                        <a:t>Number</a:t>
                      </a:r>
                    </a:p>
                  </a:txBody>
                  <a:tcPr/>
                </a:tc>
                <a:tc>
                  <a:txBody>
                    <a:bodyPr/>
                    <a:lstStyle/>
                    <a:p>
                      <a:r>
                        <a:rPr lang="en-US" dirty="0"/>
                        <a:t>Percent</a:t>
                      </a:r>
                    </a:p>
                  </a:txBody>
                  <a:tcPr/>
                </a:tc>
                <a:extLst>
                  <a:ext uri="{0D108BD9-81ED-4DB2-BD59-A6C34878D82A}">
                    <a16:rowId xmlns:a16="http://schemas.microsoft.com/office/drawing/2014/main" val="4189478"/>
                  </a:ext>
                </a:extLst>
              </a:tr>
              <a:tr h="370840">
                <a:tc>
                  <a:txBody>
                    <a:bodyPr/>
                    <a:lstStyle/>
                    <a:p>
                      <a:r>
                        <a:rPr lang="en-US" dirty="0"/>
                        <a:t>Council-Manager</a:t>
                      </a:r>
                    </a:p>
                  </a:txBody>
                  <a:tcPr/>
                </a:tc>
                <a:tc>
                  <a:txBody>
                    <a:bodyPr/>
                    <a:lstStyle/>
                    <a:p>
                      <a:r>
                        <a:rPr lang="en-US" dirty="0"/>
                        <a:t>4,398</a:t>
                      </a:r>
                    </a:p>
                  </a:txBody>
                  <a:tcPr/>
                </a:tc>
                <a:tc>
                  <a:txBody>
                    <a:bodyPr/>
                    <a:lstStyle/>
                    <a:p>
                      <a:r>
                        <a:rPr lang="en-US" dirty="0"/>
                        <a:t>40.0%</a:t>
                      </a:r>
                    </a:p>
                  </a:txBody>
                  <a:tcPr/>
                </a:tc>
                <a:extLst>
                  <a:ext uri="{0D108BD9-81ED-4DB2-BD59-A6C34878D82A}">
                    <a16:rowId xmlns:a16="http://schemas.microsoft.com/office/drawing/2014/main" val="2596920129"/>
                  </a:ext>
                </a:extLst>
              </a:tr>
              <a:tr h="370840">
                <a:tc>
                  <a:txBody>
                    <a:bodyPr/>
                    <a:lstStyle/>
                    <a:p>
                      <a:r>
                        <a:rPr lang="en-US" dirty="0"/>
                        <a:t>Mayor-Council</a:t>
                      </a:r>
                    </a:p>
                  </a:txBody>
                  <a:tcPr/>
                </a:tc>
                <a:tc>
                  <a:txBody>
                    <a:bodyPr/>
                    <a:lstStyle/>
                    <a:p>
                      <a:r>
                        <a:rPr lang="en-US" dirty="0"/>
                        <a:t>4,171</a:t>
                      </a:r>
                    </a:p>
                  </a:txBody>
                  <a:tcPr/>
                </a:tc>
                <a:tc>
                  <a:txBody>
                    <a:bodyPr/>
                    <a:lstStyle/>
                    <a:p>
                      <a:r>
                        <a:rPr lang="en-US" dirty="0"/>
                        <a:t>38.0%</a:t>
                      </a:r>
                    </a:p>
                  </a:txBody>
                  <a:tcPr/>
                </a:tc>
                <a:extLst>
                  <a:ext uri="{0D108BD9-81ED-4DB2-BD59-A6C34878D82A}">
                    <a16:rowId xmlns:a16="http://schemas.microsoft.com/office/drawing/2014/main" val="3641715834"/>
                  </a:ext>
                </a:extLst>
              </a:tr>
              <a:tr h="370840">
                <a:tc>
                  <a:txBody>
                    <a:bodyPr/>
                    <a:lstStyle/>
                    <a:p>
                      <a:r>
                        <a:rPr lang="en-US" dirty="0"/>
                        <a:t>Commission</a:t>
                      </a:r>
                    </a:p>
                  </a:txBody>
                  <a:tcPr/>
                </a:tc>
                <a:tc>
                  <a:txBody>
                    <a:bodyPr/>
                    <a:lstStyle/>
                    <a:p>
                      <a:r>
                        <a:rPr lang="en-US" dirty="0"/>
                        <a:t>1,303</a:t>
                      </a:r>
                    </a:p>
                  </a:txBody>
                  <a:tcPr/>
                </a:tc>
                <a:tc>
                  <a:txBody>
                    <a:bodyPr/>
                    <a:lstStyle/>
                    <a:p>
                      <a:r>
                        <a:rPr lang="en-US" dirty="0"/>
                        <a:t>11.9%</a:t>
                      </a:r>
                    </a:p>
                  </a:txBody>
                  <a:tcPr/>
                </a:tc>
                <a:extLst>
                  <a:ext uri="{0D108BD9-81ED-4DB2-BD59-A6C34878D82A}">
                    <a16:rowId xmlns:a16="http://schemas.microsoft.com/office/drawing/2014/main" val="1830059581"/>
                  </a:ext>
                </a:extLst>
              </a:tr>
              <a:tr h="370840">
                <a:tc>
                  <a:txBody>
                    <a:bodyPr/>
                    <a:lstStyle/>
                    <a:p>
                      <a:r>
                        <a:rPr lang="en-US" dirty="0"/>
                        <a:t>Town Meeting</a:t>
                      </a:r>
                    </a:p>
                  </a:txBody>
                  <a:tcPr/>
                </a:tc>
                <a:tc>
                  <a:txBody>
                    <a:bodyPr/>
                    <a:lstStyle/>
                    <a:p>
                      <a:r>
                        <a:rPr lang="en-US" dirty="0"/>
                        <a:t>1,056</a:t>
                      </a:r>
                    </a:p>
                  </a:txBody>
                  <a:tcPr/>
                </a:tc>
                <a:tc>
                  <a:txBody>
                    <a:bodyPr/>
                    <a:lstStyle/>
                    <a:p>
                      <a:r>
                        <a:rPr lang="en-US" dirty="0"/>
                        <a:t>9.6%</a:t>
                      </a:r>
                    </a:p>
                  </a:txBody>
                  <a:tcPr/>
                </a:tc>
                <a:extLst>
                  <a:ext uri="{0D108BD9-81ED-4DB2-BD59-A6C34878D82A}">
                    <a16:rowId xmlns:a16="http://schemas.microsoft.com/office/drawing/2014/main" val="1608101253"/>
                  </a:ext>
                </a:extLst>
              </a:tr>
              <a:tr h="370840">
                <a:tc>
                  <a:txBody>
                    <a:bodyPr/>
                    <a:lstStyle/>
                    <a:p>
                      <a:r>
                        <a:rPr lang="en-US" dirty="0"/>
                        <a:t>Representative Town Meeting</a:t>
                      </a:r>
                    </a:p>
                  </a:txBody>
                  <a:tcPr/>
                </a:tc>
                <a:tc>
                  <a:txBody>
                    <a:bodyPr/>
                    <a:lstStyle/>
                    <a:p>
                      <a:r>
                        <a:rPr lang="en-US" dirty="0"/>
                        <a:t>59</a:t>
                      </a:r>
                    </a:p>
                  </a:txBody>
                  <a:tcPr/>
                </a:tc>
                <a:tc>
                  <a:txBody>
                    <a:bodyPr/>
                    <a:lstStyle/>
                    <a:p>
                      <a:r>
                        <a:rPr lang="en-US" dirty="0"/>
                        <a:t>0.5%</a:t>
                      </a:r>
                    </a:p>
                  </a:txBody>
                  <a:tcPr/>
                </a:tc>
                <a:extLst>
                  <a:ext uri="{0D108BD9-81ED-4DB2-BD59-A6C34878D82A}">
                    <a16:rowId xmlns:a16="http://schemas.microsoft.com/office/drawing/2014/main" val="3193051149"/>
                  </a:ext>
                </a:extLst>
              </a:tr>
            </a:tbl>
          </a:graphicData>
        </a:graphic>
      </p:graphicFrame>
      <p:sp>
        <p:nvSpPr>
          <p:cNvPr id="6" name="TextBox 5">
            <a:extLst>
              <a:ext uri="{FF2B5EF4-FFF2-40B4-BE49-F238E27FC236}">
                <a16:creationId xmlns:a16="http://schemas.microsoft.com/office/drawing/2014/main" id="{980B481A-9641-48E4-9CF7-EF279E2C3EEF}"/>
              </a:ext>
            </a:extLst>
          </p:cNvPr>
          <p:cNvSpPr txBox="1"/>
          <p:nvPr/>
        </p:nvSpPr>
        <p:spPr>
          <a:xfrm>
            <a:off x="5546035" y="4095419"/>
            <a:ext cx="3140765" cy="461665"/>
          </a:xfrm>
          <a:prstGeom prst="rect">
            <a:avLst/>
          </a:prstGeom>
          <a:noFill/>
        </p:spPr>
        <p:txBody>
          <a:bodyPr wrap="square" rtlCol="0">
            <a:spAutoFit/>
          </a:bodyPr>
          <a:lstStyle/>
          <a:p>
            <a:r>
              <a:rPr lang="en-US" sz="1200" dirty="0"/>
              <a:t>Source: ICMA Survey Research 2018-2019; municipalities with population of 2,500 or more</a:t>
            </a:r>
          </a:p>
        </p:txBody>
      </p:sp>
    </p:spTree>
    <p:extLst>
      <p:ext uri="{BB962C8B-B14F-4D97-AF65-F5344CB8AC3E}">
        <p14:creationId xmlns:p14="http://schemas.microsoft.com/office/powerpoint/2010/main" val="174276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D3DA-56F8-BD87-A01E-94CF19477549}"/>
              </a:ext>
            </a:extLst>
          </p:cNvPr>
          <p:cNvSpPr>
            <a:spLocks noGrp="1"/>
          </p:cNvSpPr>
          <p:nvPr>
            <p:ph type="title"/>
          </p:nvPr>
        </p:nvSpPr>
        <p:spPr/>
        <p:txBody>
          <a:bodyPr/>
          <a:lstStyle/>
          <a:p>
            <a:r>
              <a:rPr lang="en-US" dirty="0"/>
              <a:t>History of U.S. Local Government</a:t>
            </a:r>
          </a:p>
        </p:txBody>
      </p:sp>
      <p:pic>
        <p:nvPicPr>
          <p:cNvPr id="4" name="Picture 3" descr="A picture containing qr code&#10;&#10;Description automatically generated">
            <a:extLst>
              <a:ext uri="{FF2B5EF4-FFF2-40B4-BE49-F238E27FC236}">
                <a16:creationId xmlns:a16="http://schemas.microsoft.com/office/drawing/2014/main" id="{2DBE661C-1DC2-BB16-4B71-26A4DEDDD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66" y="1495648"/>
            <a:ext cx="8627757" cy="3429535"/>
          </a:xfrm>
          <a:prstGeom prst="rect">
            <a:avLst/>
          </a:prstGeom>
        </p:spPr>
      </p:pic>
    </p:spTree>
    <p:extLst>
      <p:ext uri="{BB962C8B-B14F-4D97-AF65-F5344CB8AC3E}">
        <p14:creationId xmlns:p14="http://schemas.microsoft.com/office/powerpoint/2010/main" val="400147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3AF2-436A-11D9-7DF2-1C5DC34E7A28}"/>
              </a:ext>
            </a:extLst>
          </p:cNvPr>
          <p:cNvSpPr>
            <a:spLocks noGrp="1"/>
          </p:cNvSpPr>
          <p:nvPr>
            <p:ph type="title"/>
          </p:nvPr>
        </p:nvSpPr>
        <p:spPr>
          <a:xfrm>
            <a:off x="457200" y="205979"/>
            <a:ext cx="8128000" cy="857250"/>
          </a:xfrm>
        </p:spPr>
        <p:txBody>
          <a:bodyPr>
            <a:normAutofit fontScale="90000"/>
          </a:bodyPr>
          <a:lstStyle/>
          <a:p>
            <a:r>
              <a:rPr lang="en-US" dirty="0"/>
              <a:t>Form of Government </a:t>
            </a:r>
            <a:br>
              <a:rPr lang="en-US" dirty="0"/>
            </a:br>
            <a:r>
              <a:rPr lang="en-US" dirty="0"/>
              <a:t>by Population</a:t>
            </a:r>
          </a:p>
        </p:txBody>
      </p:sp>
      <p:graphicFrame>
        <p:nvGraphicFramePr>
          <p:cNvPr id="4" name="Table 4">
            <a:extLst>
              <a:ext uri="{FF2B5EF4-FFF2-40B4-BE49-F238E27FC236}">
                <a16:creationId xmlns:a16="http://schemas.microsoft.com/office/drawing/2014/main" id="{723901C9-9E72-B026-85A7-5C411FFE5A0E}"/>
              </a:ext>
            </a:extLst>
          </p:cNvPr>
          <p:cNvGraphicFramePr>
            <a:graphicFrameLocks/>
          </p:cNvGraphicFramePr>
          <p:nvPr/>
        </p:nvGraphicFramePr>
        <p:xfrm>
          <a:off x="467360" y="1493520"/>
          <a:ext cx="8219440" cy="3352800"/>
        </p:xfrm>
        <a:graphic>
          <a:graphicData uri="http://schemas.openxmlformats.org/drawingml/2006/table">
            <a:tbl>
              <a:tblPr firstRow="1" bandRow="1">
                <a:tableStyleId>{5C22544A-7EE6-4342-B048-85BDC9FD1C3A}</a:tableStyleId>
              </a:tblPr>
              <a:tblGrid>
                <a:gridCol w="3448657">
                  <a:extLst>
                    <a:ext uri="{9D8B030D-6E8A-4147-A177-3AD203B41FA5}">
                      <a16:colId xmlns:a16="http://schemas.microsoft.com/office/drawing/2014/main" val="1496287790"/>
                    </a:ext>
                  </a:extLst>
                </a:gridCol>
                <a:gridCol w="2415209">
                  <a:extLst>
                    <a:ext uri="{9D8B030D-6E8A-4147-A177-3AD203B41FA5}">
                      <a16:colId xmlns:a16="http://schemas.microsoft.com/office/drawing/2014/main" val="3524207597"/>
                    </a:ext>
                  </a:extLst>
                </a:gridCol>
                <a:gridCol w="2355574">
                  <a:extLst>
                    <a:ext uri="{9D8B030D-6E8A-4147-A177-3AD203B41FA5}">
                      <a16:colId xmlns:a16="http://schemas.microsoft.com/office/drawing/2014/main" val="2336132713"/>
                    </a:ext>
                  </a:extLst>
                </a:gridCol>
              </a:tblGrid>
              <a:tr h="300182">
                <a:tc>
                  <a:txBody>
                    <a:bodyPr/>
                    <a:lstStyle/>
                    <a:p>
                      <a:r>
                        <a:rPr lang="en-US" sz="1400" dirty="0"/>
                        <a:t>Population Range</a:t>
                      </a:r>
                    </a:p>
                  </a:txBody>
                  <a:tcPr/>
                </a:tc>
                <a:tc>
                  <a:txBody>
                    <a:bodyPr/>
                    <a:lstStyle/>
                    <a:p>
                      <a:r>
                        <a:rPr lang="en-US" sz="1400" dirty="0"/>
                        <a:t>Mayor-Council</a:t>
                      </a:r>
                    </a:p>
                  </a:txBody>
                  <a:tcPr/>
                </a:tc>
                <a:tc>
                  <a:txBody>
                    <a:bodyPr/>
                    <a:lstStyle/>
                    <a:p>
                      <a:r>
                        <a:rPr lang="en-US" sz="1400" dirty="0"/>
                        <a:t>Council-Manager</a:t>
                      </a:r>
                    </a:p>
                  </a:txBody>
                  <a:tcPr/>
                </a:tc>
                <a:extLst>
                  <a:ext uri="{0D108BD9-81ED-4DB2-BD59-A6C34878D82A}">
                    <a16:rowId xmlns:a16="http://schemas.microsoft.com/office/drawing/2014/main" val="4189478"/>
                  </a:ext>
                </a:extLst>
              </a:tr>
              <a:tr h="300182">
                <a:tc>
                  <a:txBody>
                    <a:bodyPr/>
                    <a:lstStyle/>
                    <a:p>
                      <a:r>
                        <a:rPr lang="en-US" sz="1400" dirty="0"/>
                        <a:t>Over 1,000,000</a:t>
                      </a:r>
                    </a:p>
                  </a:txBody>
                  <a:tcPr>
                    <a:solidFill>
                      <a:schemeClr val="accent2">
                        <a:lumMod val="20000"/>
                        <a:lumOff val="80000"/>
                      </a:schemeClr>
                    </a:solidFill>
                  </a:tcPr>
                </a:tc>
                <a:tc>
                  <a:txBody>
                    <a:bodyPr/>
                    <a:lstStyle/>
                    <a:p>
                      <a:r>
                        <a:rPr lang="en-US" sz="1400" dirty="0"/>
                        <a:t>67%</a:t>
                      </a:r>
                    </a:p>
                  </a:txBody>
                  <a:tcPr>
                    <a:solidFill>
                      <a:schemeClr val="accent2">
                        <a:lumMod val="20000"/>
                        <a:lumOff val="80000"/>
                      </a:schemeClr>
                    </a:solidFill>
                  </a:tcPr>
                </a:tc>
                <a:tc>
                  <a:txBody>
                    <a:bodyPr/>
                    <a:lstStyle/>
                    <a:p>
                      <a:r>
                        <a:rPr lang="en-US" sz="1400" dirty="0"/>
                        <a:t>33%</a:t>
                      </a:r>
                    </a:p>
                  </a:txBody>
                  <a:tcPr>
                    <a:solidFill>
                      <a:schemeClr val="accent2">
                        <a:lumMod val="20000"/>
                        <a:lumOff val="80000"/>
                      </a:schemeClr>
                    </a:solidFill>
                  </a:tcPr>
                </a:tc>
                <a:extLst>
                  <a:ext uri="{0D108BD9-81ED-4DB2-BD59-A6C34878D82A}">
                    <a16:rowId xmlns:a16="http://schemas.microsoft.com/office/drawing/2014/main" val="2596920129"/>
                  </a:ext>
                </a:extLst>
              </a:tr>
              <a:tr h="300182">
                <a:tc>
                  <a:txBody>
                    <a:bodyPr/>
                    <a:lstStyle/>
                    <a:p>
                      <a:r>
                        <a:rPr lang="en-US" sz="1400" dirty="0"/>
                        <a:t>500,000 – 1,000,000</a:t>
                      </a:r>
                    </a:p>
                  </a:txBody>
                  <a:tcPr>
                    <a:solidFill>
                      <a:schemeClr val="accent2">
                        <a:lumMod val="40000"/>
                        <a:lumOff val="60000"/>
                      </a:schemeClr>
                    </a:solidFill>
                  </a:tcPr>
                </a:tc>
                <a:tc>
                  <a:txBody>
                    <a:bodyPr/>
                    <a:lstStyle/>
                    <a:p>
                      <a:r>
                        <a:rPr lang="en-US" sz="1400" dirty="0"/>
                        <a:t>54%</a:t>
                      </a:r>
                    </a:p>
                  </a:txBody>
                  <a:tcPr>
                    <a:solidFill>
                      <a:schemeClr val="accent2">
                        <a:lumMod val="40000"/>
                        <a:lumOff val="60000"/>
                      </a:schemeClr>
                    </a:solidFill>
                  </a:tcPr>
                </a:tc>
                <a:tc>
                  <a:txBody>
                    <a:bodyPr/>
                    <a:lstStyle/>
                    <a:p>
                      <a:r>
                        <a:rPr lang="en-US" sz="1400" dirty="0"/>
                        <a:t>43%</a:t>
                      </a:r>
                    </a:p>
                  </a:txBody>
                  <a:tcPr>
                    <a:solidFill>
                      <a:schemeClr val="accent2">
                        <a:lumMod val="40000"/>
                        <a:lumOff val="60000"/>
                      </a:schemeClr>
                    </a:solidFill>
                  </a:tcPr>
                </a:tc>
                <a:extLst>
                  <a:ext uri="{0D108BD9-81ED-4DB2-BD59-A6C34878D82A}">
                    <a16:rowId xmlns:a16="http://schemas.microsoft.com/office/drawing/2014/main" val="3641715834"/>
                  </a:ext>
                </a:extLst>
              </a:tr>
              <a:tr h="300182">
                <a:tc>
                  <a:txBody>
                    <a:bodyPr/>
                    <a:lstStyle/>
                    <a:p>
                      <a:r>
                        <a:rPr lang="en-US" sz="1400" dirty="0"/>
                        <a:t>250,000 – 499,999</a:t>
                      </a:r>
                    </a:p>
                  </a:txBody>
                  <a:tcPr>
                    <a:solidFill>
                      <a:schemeClr val="accent3">
                        <a:lumMod val="40000"/>
                        <a:lumOff val="60000"/>
                      </a:schemeClr>
                    </a:solidFill>
                  </a:tcPr>
                </a:tc>
                <a:tc>
                  <a:txBody>
                    <a:bodyPr/>
                    <a:lstStyle/>
                    <a:p>
                      <a:r>
                        <a:rPr lang="en-US" sz="1400" dirty="0"/>
                        <a:t>50%</a:t>
                      </a:r>
                    </a:p>
                  </a:txBody>
                  <a:tcPr>
                    <a:solidFill>
                      <a:schemeClr val="accent3">
                        <a:lumMod val="40000"/>
                        <a:lumOff val="60000"/>
                      </a:schemeClr>
                    </a:solidFill>
                  </a:tcPr>
                </a:tc>
                <a:tc>
                  <a:txBody>
                    <a:bodyPr/>
                    <a:lstStyle/>
                    <a:p>
                      <a:r>
                        <a:rPr lang="en-US" sz="1400" dirty="0"/>
                        <a:t>50%</a:t>
                      </a:r>
                    </a:p>
                  </a:txBody>
                  <a:tcPr>
                    <a:solidFill>
                      <a:schemeClr val="accent3">
                        <a:lumMod val="40000"/>
                        <a:lumOff val="60000"/>
                      </a:schemeClr>
                    </a:solidFill>
                  </a:tcPr>
                </a:tc>
                <a:extLst>
                  <a:ext uri="{0D108BD9-81ED-4DB2-BD59-A6C34878D82A}">
                    <a16:rowId xmlns:a16="http://schemas.microsoft.com/office/drawing/2014/main" val="1830059581"/>
                  </a:ext>
                </a:extLst>
              </a:tr>
              <a:tr h="300182">
                <a:tc>
                  <a:txBody>
                    <a:bodyPr/>
                    <a:lstStyle/>
                    <a:p>
                      <a:r>
                        <a:rPr lang="en-US" sz="1400" dirty="0"/>
                        <a:t>100,000 – 249,999</a:t>
                      </a:r>
                    </a:p>
                  </a:txBody>
                  <a:tcPr/>
                </a:tc>
                <a:tc>
                  <a:txBody>
                    <a:bodyPr/>
                    <a:lstStyle/>
                    <a:p>
                      <a:r>
                        <a:rPr lang="en-US" sz="1400" dirty="0"/>
                        <a:t>26%</a:t>
                      </a:r>
                    </a:p>
                  </a:txBody>
                  <a:tcPr/>
                </a:tc>
                <a:tc>
                  <a:txBody>
                    <a:bodyPr/>
                    <a:lstStyle/>
                    <a:p>
                      <a:r>
                        <a:rPr lang="en-US" sz="1400" dirty="0"/>
                        <a:t>74%</a:t>
                      </a:r>
                    </a:p>
                  </a:txBody>
                  <a:tcPr/>
                </a:tc>
                <a:extLst>
                  <a:ext uri="{0D108BD9-81ED-4DB2-BD59-A6C34878D82A}">
                    <a16:rowId xmlns:a16="http://schemas.microsoft.com/office/drawing/2014/main" val="1608101253"/>
                  </a:ext>
                </a:extLst>
              </a:tr>
              <a:tr h="300182">
                <a:tc>
                  <a:txBody>
                    <a:bodyPr/>
                    <a:lstStyle/>
                    <a:p>
                      <a:r>
                        <a:rPr lang="en-US" sz="1400" dirty="0"/>
                        <a:t>50,000 – 99,999</a:t>
                      </a:r>
                    </a:p>
                  </a:txBody>
                  <a:tcPr/>
                </a:tc>
                <a:tc>
                  <a:txBody>
                    <a:bodyPr/>
                    <a:lstStyle/>
                    <a:p>
                      <a:r>
                        <a:rPr lang="en-US" sz="1400" dirty="0"/>
                        <a:t>32%</a:t>
                      </a:r>
                    </a:p>
                  </a:txBody>
                  <a:tcPr/>
                </a:tc>
                <a:tc>
                  <a:txBody>
                    <a:bodyPr/>
                    <a:lstStyle/>
                    <a:p>
                      <a:r>
                        <a:rPr lang="en-US" sz="1400" dirty="0"/>
                        <a:t>67%</a:t>
                      </a:r>
                    </a:p>
                  </a:txBody>
                  <a:tcPr/>
                </a:tc>
                <a:extLst>
                  <a:ext uri="{0D108BD9-81ED-4DB2-BD59-A6C34878D82A}">
                    <a16:rowId xmlns:a16="http://schemas.microsoft.com/office/drawing/2014/main" val="3193051149"/>
                  </a:ext>
                </a:extLst>
              </a:tr>
              <a:tr h="300182">
                <a:tc>
                  <a:txBody>
                    <a:bodyPr/>
                    <a:lstStyle/>
                    <a:p>
                      <a:r>
                        <a:rPr lang="en-US" sz="1400" dirty="0"/>
                        <a:t>25,000 – 49,999</a:t>
                      </a:r>
                    </a:p>
                  </a:txBody>
                  <a:tcPr/>
                </a:tc>
                <a:tc>
                  <a:txBody>
                    <a:bodyPr/>
                    <a:lstStyle/>
                    <a:p>
                      <a:r>
                        <a:rPr lang="en-US" sz="1400" dirty="0"/>
                        <a:t>38%</a:t>
                      </a:r>
                    </a:p>
                  </a:txBody>
                  <a:tcPr/>
                </a:tc>
                <a:tc>
                  <a:txBody>
                    <a:bodyPr/>
                    <a:lstStyle/>
                    <a:p>
                      <a:r>
                        <a:rPr lang="en-US" sz="1400" dirty="0"/>
                        <a:t>61%</a:t>
                      </a:r>
                    </a:p>
                  </a:txBody>
                  <a:tcPr/>
                </a:tc>
                <a:extLst>
                  <a:ext uri="{0D108BD9-81ED-4DB2-BD59-A6C34878D82A}">
                    <a16:rowId xmlns:a16="http://schemas.microsoft.com/office/drawing/2014/main" val="2466020772"/>
                  </a:ext>
                </a:extLst>
              </a:tr>
              <a:tr h="300182">
                <a:tc>
                  <a:txBody>
                    <a:bodyPr/>
                    <a:lstStyle/>
                    <a:p>
                      <a:r>
                        <a:rPr lang="en-US" sz="1400" dirty="0"/>
                        <a:t>10,000 – 24,999</a:t>
                      </a:r>
                    </a:p>
                  </a:txBody>
                  <a:tcPr/>
                </a:tc>
                <a:tc>
                  <a:txBody>
                    <a:bodyPr/>
                    <a:lstStyle/>
                    <a:p>
                      <a:r>
                        <a:rPr lang="en-US" sz="1400" dirty="0"/>
                        <a:t>44%</a:t>
                      </a:r>
                    </a:p>
                  </a:txBody>
                  <a:tcPr/>
                </a:tc>
                <a:tc>
                  <a:txBody>
                    <a:bodyPr/>
                    <a:lstStyle/>
                    <a:p>
                      <a:r>
                        <a:rPr lang="en-US" sz="1400" dirty="0"/>
                        <a:t>54%</a:t>
                      </a:r>
                    </a:p>
                  </a:txBody>
                  <a:tcPr/>
                </a:tc>
                <a:extLst>
                  <a:ext uri="{0D108BD9-81ED-4DB2-BD59-A6C34878D82A}">
                    <a16:rowId xmlns:a16="http://schemas.microsoft.com/office/drawing/2014/main" val="159527458"/>
                  </a:ext>
                </a:extLst>
              </a:tr>
              <a:tr h="300182">
                <a:tc>
                  <a:txBody>
                    <a:bodyPr/>
                    <a:lstStyle/>
                    <a:p>
                      <a:r>
                        <a:rPr lang="en-US" sz="1400" dirty="0"/>
                        <a:t>5,000 – 9,999</a:t>
                      </a:r>
                    </a:p>
                  </a:txBody>
                  <a:tcPr/>
                </a:tc>
                <a:tc>
                  <a:txBody>
                    <a:bodyPr/>
                    <a:lstStyle/>
                    <a:p>
                      <a:r>
                        <a:rPr lang="en-US" sz="1400" dirty="0"/>
                        <a:t>44%</a:t>
                      </a:r>
                    </a:p>
                  </a:txBody>
                  <a:tcPr/>
                </a:tc>
                <a:tc>
                  <a:txBody>
                    <a:bodyPr/>
                    <a:lstStyle/>
                    <a:p>
                      <a:r>
                        <a:rPr lang="en-US" sz="1400" dirty="0"/>
                        <a:t>54%</a:t>
                      </a:r>
                    </a:p>
                  </a:txBody>
                  <a:tcPr/>
                </a:tc>
                <a:extLst>
                  <a:ext uri="{0D108BD9-81ED-4DB2-BD59-A6C34878D82A}">
                    <a16:rowId xmlns:a16="http://schemas.microsoft.com/office/drawing/2014/main" val="2998691735"/>
                  </a:ext>
                </a:extLst>
              </a:tr>
              <a:tr h="300182">
                <a:tc>
                  <a:txBody>
                    <a:bodyPr/>
                    <a:lstStyle/>
                    <a:p>
                      <a:r>
                        <a:rPr lang="en-US" sz="1400" kern="1200" dirty="0">
                          <a:solidFill>
                            <a:schemeClr val="dk1"/>
                          </a:solidFill>
                          <a:latin typeface="+mn-lt"/>
                          <a:ea typeface="+mn-ea"/>
                          <a:cs typeface="+mn-cs"/>
                        </a:rPr>
                        <a:t>2,500</a:t>
                      </a:r>
                      <a:r>
                        <a:rPr lang="en-US" sz="1400" dirty="0"/>
                        <a:t> – 4,999</a:t>
                      </a:r>
                    </a:p>
                  </a:txBody>
                  <a:tcPr>
                    <a:solidFill>
                      <a:schemeClr val="accent2">
                        <a:lumMod val="40000"/>
                        <a:lumOff val="60000"/>
                      </a:schemeClr>
                    </a:solidFill>
                  </a:tcPr>
                </a:tc>
                <a:tc>
                  <a:txBody>
                    <a:bodyPr/>
                    <a:lstStyle/>
                    <a:p>
                      <a:r>
                        <a:rPr lang="en-US" sz="1400" dirty="0"/>
                        <a:t>55%</a:t>
                      </a:r>
                    </a:p>
                  </a:txBody>
                  <a:tcPr>
                    <a:solidFill>
                      <a:schemeClr val="accent2">
                        <a:lumMod val="40000"/>
                        <a:lumOff val="60000"/>
                      </a:schemeClr>
                    </a:solidFill>
                  </a:tcPr>
                </a:tc>
                <a:tc>
                  <a:txBody>
                    <a:bodyPr/>
                    <a:lstStyle/>
                    <a:p>
                      <a:r>
                        <a:rPr lang="en-US" sz="1400" dirty="0"/>
                        <a:t>44%</a:t>
                      </a:r>
                    </a:p>
                  </a:txBody>
                  <a:tcPr>
                    <a:solidFill>
                      <a:schemeClr val="accent2">
                        <a:lumMod val="40000"/>
                        <a:lumOff val="60000"/>
                      </a:schemeClr>
                    </a:solidFill>
                  </a:tcPr>
                </a:tc>
                <a:extLst>
                  <a:ext uri="{0D108BD9-81ED-4DB2-BD59-A6C34878D82A}">
                    <a16:rowId xmlns:a16="http://schemas.microsoft.com/office/drawing/2014/main" val="3400855607"/>
                  </a:ext>
                </a:extLst>
              </a:tr>
              <a:tr h="300182">
                <a:tc>
                  <a:txBody>
                    <a:bodyPr/>
                    <a:lstStyle/>
                    <a:p>
                      <a:r>
                        <a:rPr lang="en-US" sz="1400" dirty="0"/>
                        <a:t>Under 2,500</a:t>
                      </a:r>
                    </a:p>
                  </a:txBody>
                  <a:tcPr>
                    <a:solidFill>
                      <a:schemeClr val="accent2">
                        <a:lumMod val="20000"/>
                        <a:lumOff val="80000"/>
                      </a:schemeClr>
                    </a:solidFill>
                  </a:tcPr>
                </a:tc>
                <a:tc>
                  <a:txBody>
                    <a:bodyPr/>
                    <a:lstStyle/>
                    <a:p>
                      <a:r>
                        <a:rPr lang="en-US" sz="1400" dirty="0"/>
                        <a:t>57%</a:t>
                      </a:r>
                    </a:p>
                  </a:txBody>
                  <a:tcPr>
                    <a:solidFill>
                      <a:schemeClr val="accent2">
                        <a:lumMod val="20000"/>
                        <a:lumOff val="80000"/>
                      </a:schemeClr>
                    </a:solidFill>
                  </a:tcPr>
                </a:tc>
                <a:tc>
                  <a:txBody>
                    <a:bodyPr/>
                    <a:lstStyle/>
                    <a:p>
                      <a:r>
                        <a:rPr lang="en-US" sz="1400" dirty="0"/>
                        <a:t>42%</a:t>
                      </a:r>
                    </a:p>
                  </a:txBody>
                  <a:tcPr>
                    <a:solidFill>
                      <a:schemeClr val="accent2">
                        <a:lumMod val="20000"/>
                        <a:lumOff val="80000"/>
                      </a:schemeClr>
                    </a:solidFill>
                  </a:tcPr>
                </a:tc>
                <a:extLst>
                  <a:ext uri="{0D108BD9-81ED-4DB2-BD59-A6C34878D82A}">
                    <a16:rowId xmlns:a16="http://schemas.microsoft.com/office/drawing/2014/main" val="1929879833"/>
                  </a:ext>
                </a:extLst>
              </a:tr>
            </a:tbl>
          </a:graphicData>
        </a:graphic>
      </p:graphicFrame>
    </p:spTree>
    <p:extLst>
      <p:ext uri="{BB962C8B-B14F-4D97-AF65-F5344CB8AC3E}">
        <p14:creationId xmlns:p14="http://schemas.microsoft.com/office/powerpoint/2010/main" val="149899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0A82-7E8C-91A7-1B49-CBD14EE83094}"/>
              </a:ext>
            </a:extLst>
          </p:cNvPr>
          <p:cNvSpPr>
            <a:spLocks noGrp="1"/>
          </p:cNvSpPr>
          <p:nvPr>
            <p:ph type="title"/>
          </p:nvPr>
        </p:nvSpPr>
        <p:spPr/>
        <p:txBody>
          <a:bodyPr/>
          <a:lstStyle/>
          <a:p>
            <a:r>
              <a:rPr lang="en-US" dirty="0"/>
              <a:t>Manager v. Mayor as CEO</a:t>
            </a:r>
          </a:p>
        </p:txBody>
      </p:sp>
      <p:graphicFrame>
        <p:nvGraphicFramePr>
          <p:cNvPr id="10" name="Table 10">
            <a:extLst>
              <a:ext uri="{FF2B5EF4-FFF2-40B4-BE49-F238E27FC236}">
                <a16:creationId xmlns:a16="http://schemas.microsoft.com/office/drawing/2014/main" id="{30E30781-A02E-065F-2CA3-425AF88DFDCA}"/>
              </a:ext>
            </a:extLst>
          </p:cNvPr>
          <p:cNvGraphicFramePr>
            <a:graphicFrameLocks noGrp="1"/>
          </p:cNvGraphicFramePr>
          <p:nvPr>
            <p:ph idx="1"/>
            <p:extLst>
              <p:ext uri="{D42A27DB-BD31-4B8C-83A1-F6EECF244321}">
                <p14:modId xmlns:p14="http://schemas.microsoft.com/office/powerpoint/2010/main" val="4065632137"/>
              </p:ext>
            </p:extLst>
          </p:nvPr>
        </p:nvGraphicFramePr>
        <p:xfrm>
          <a:off x="457200" y="1120619"/>
          <a:ext cx="8229600" cy="381375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304894230"/>
                    </a:ext>
                  </a:extLst>
                </a:gridCol>
                <a:gridCol w="4114800">
                  <a:extLst>
                    <a:ext uri="{9D8B030D-6E8A-4147-A177-3AD203B41FA5}">
                      <a16:colId xmlns:a16="http://schemas.microsoft.com/office/drawing/2014/main" val="4289175320"/>
                    </a:ext>
                  </a:extLst>
                </a:gridCol>
              </a:tblGrid>
              <a:tr h="283785">
                <a:tc>
                  <a:txBody>
                    <a:bodyPr/>
                    <a:lstStyle/>
                    <a:p>
                      <a:r>
                        <a:rPr lang="en-US" sz="1500" dirty="0"/>
                        <a:t>Manager</a:t>
                      </a:r>
                    </a:p>
                  </a:txBody>
                  <a:tcPr>
                    <a:solidFill>
                      <a:schemeClr val="accent3">
                        <a:lumMod val="75000"/>
                      </a:schemeClr>
                    </a:solidFill>
                  </a:tcPr>
                </a:tc>
                <a:tc>
                  <a:txBody>
                    <a:bodyPr/>
                    <a:lstStyle/>
                    <a:p>
                      <a:r>
                        <a:rPr lang="en-US" sz="1500" dirty="0"/>
                        <a:t>Mayor</a:t>
                      </a:r>
                    </a:p>
                  </a:txBody>
                  <a:tcPr>
                    <a:solidFill>
                      <a:schemeClr val="accent6">
                        <a:lumMod val="75000"/>
                      </a:schemeClr>
                    </a:solidFill>
                  </a:tcPr>
                </a:tc>
                <a:extLst>
                  <a:ext uri="{0D108BD9-81ED-4DB2-BD59-A6C34878D82A}">
                    <a16:rowId xmlns:a16="http://schemas.microsoft.com/office/drawing/2014/main" val="3952994173"/>
                  </a:ext>
                </a:extLst>
              </a:tr>
              <a:tr h="489282">
                <a:tc>
                  <a:txBody>
                    <a:bodyPr/>
                    <a:lstStyle/>
                    <a:p>
                      <a:r>
                        <a:rPr lang="en-US" sz="1500" dirty="0"/>
                        <a:t>Hire/Fire all department heads based on professional qualifications</a:t>
                      </a:r>
                    </a:p>
                  </a:txBody>
                  <a:tcPr>
                    <a:solidFill>
                      <a:schemeClr val="accent3">
                        <a:lumMod val="60000"/>
                        <a:lumOff val="40000"/>
                      </a:schemeClr>
                    </a:solidFill>
                  </a:tcPr>
                </a:tc>
                <a:tc>
                  <a:txBody>
                    <a:bodyPr/>
                    <a:lstStyle/>
                    <a:p>
                      <a:r>
                        <a:rPr lang="en-US" sz="1500" dirty="0"/>
                        <a:t>Hire/Fire all department heads as at-will positions</a:t>
                      </a:r>
                    </a:p>
                  </a:txBody>
                  <a:tcPr>
                    <a:solidFill>
                      <a:schemeClr val="accent6">
                        <a:lumMod val="60000"/>
                        <a:lumOff val="40000"/>
                      </a:schemeClr>
                    </a:solidFill>
                  </a:tcPr>
                </a:tc>
                <a:extLst>
                  <a:ext uri="{0D108BD9-81ED-4DB2-BD59-A6C34878D82A}">
                    <a16:rowId xmlns:a16="http://schemas.microsoft.com/office/drawing/2014/main" val="2589473973"/>
                  </a:ext>
                </a:extLst>
              </a:tr>
              <a:tr h="695296">
                <a:tc>
                  <a:txBody>
                    <a:bodyPr/>
                    <a:lstStyle/>
                    <a:p>
                      <a:r>
                        <a:rPr lang="en-US" sz="1500" dirty="0"/>
                        <a:t>Assure effective and efficient operation of government to achieve Council goals and objectives</a:t>
                      </a:r>
                    </a:p>
                  </a:txBody>
                  <a:tcPr>
                    <a:solidFill>
                      <a:schemeClr val="accent3">
                        <a:lumMod val="20000"/>
                        <a:lumOff val="80000"/>
                      </a:schemeClr>
                    </a:solidFill>
                  </a:tcPr>
                </a:tc>
                <a:tc>
                  <a:txBody>
                    <a:bodyPr/>
                    <a:lstStyle/>
                    <a:p>
                      <a:r>
                        <a:rPr lang="en-US" sz="1500" dirty="0"/>
                        <a:t>Assure operation of government achieves goals and objectives of the mayor</a:t>
                      </a:r>
                    </a:p>
                  </a:txBody>
                  <a:tcPr>
                    <a:solidFill>
                      <a:schemeClr val="accent6">
                        <a:lumMod val="20000"/>
                        <a:lumOff val="80000"/>
                      </a:schemeClr>
                    </a:solidFill>
                  </a:tcPr>
                </a:tc>
                <a:extLst>
                  <a:ext uri="{0D108BD9-81ED-4DB2-BD59-A6C34878D82A}">
                    <a16:rowId xmlns:a16="http://schemas.microsoft.com/office/drawing/2014/main" val="3214385559"/>
                  </a:ext>
                </a:extLst>
              </a:tr>
              <a:tr h="695296">
                <a:tc>
                  <a:txBody>
                    <a:bodyPr/>
                    <a:lstStyle/>
                    <a:p>
                      <a:r>
                        <a:rPr lang="en-US" sz="1500" dirty="0"/>
                        <a:t>Offers policy recommendation at request of Council, but has no power to overturn or solicit public influence on Council decisions</a:t>
                      </a:r>
                    </a:p>
                  </a:txBody>
                  <a:tcPr>
                    <a:solidFill>
                      <a:schemeClr val="accent3">
                        <a:lumMod val="60000"/>
                        <a:lumOff val="40000"/>
                      </a:schemeClr>
                    </a:solidFill>
                  </a:tcPr>
                </a:tc>
                <a:tc>
                  <a:txBody>
                    <a:bodyPr/>
                    <a:lstStyle/>
                    <a:p>
                      <a:r>
                        <a:rPr lang="en-US" sz="1500" dirty="0"/>
                        <a:t>Offers policy recommendation to Council whether requested or not, can veto any Council decision, and seeks public influence on Council decisions</a:t>
                      </a:r>
                    </a:p>
                  </a:txBody>
                  <a:tcPr>
                    <a:solidFill>
                      <a:schemeClr val="accent6">
                        <a:lumMod val="60000"/>
                        <a:lumOff val="40000"/>
                      </a:schemeClr>
                    </a:solidFill>
                  </a:tcPr>
                </a:tc>
                <a:extLst>
                  <a:ext uri="{0D108BD9-81ED-4DB2-BD59-A6C34878D82A}">
                    <a16:rowId xmlns:a16="http://schemas.microsoft.com/office/drawing/2014/main" val="2742726652"/>
                  </a:ext>
                </a:extLst>
              </a:tr>
              <a:tr h="695296">
                <a:tc>
                  <a:txBody>
                    <a:bodyPr/>
                    <a:lstStyle/>
                    <a:p>
                      <a:r>
                        <a:rPr lang="en-US" sz="1500" dirty="0"/>
                        <a:t>Can be removed at any time by simple majority vote of Council</a:t>
                      </a:r>
                    </a:p>
                  </a:txBody>
                  <a:tcPr>
                    <a:solidFill>
                      <a:schemeClr val="accent3">
                        <a:lumMod val="20000"/>
                        <a:lumOff val="80000"/>
                      </a:schemeClr>
                    </a:solidFill>
                  </a:tcPr>
                </a:tc>
                <a:tc>
                  <a:txBody>
                    <a:bodyPr/>
                    <a:lstStyle/>
                    <a:p>
                      <a:r>
                        <a:rPr lang="en-US" sz="1500" dirty="0"/>
                        <a:t>Cannot be removed from office for the duration of their term regardless of performance</a:t>
                      </a:r>
                    </a:p>
                  </a:txBody>
                  <a:tcPr>
                    <a:solidFill>
                      <a:schemeClr val="accent6">
                        <a:lumMod val="20000"/>
                        <a:lumOff val="80000"/>
                      </a:schemeClr>
                    </a:solidFill>
                  </a:tcPr>
                </a:tc>
                <a:extLst>
                  <a:ext uri="{0D108BD9-81ED-4DB2-BD59-A6C34878D82A}">
                    <a16:rowId xmlns:a16="http://schemas.microsoft.com/office/drawing/2014/main" val="2147549912"/>
                  </a:ext>
                </a:extLst>
              </a:tr>
              <a:tr h="695296">
                <a:tc>
                  <a:txBody>
                    <a:bodyPr/>
                    <a:lstStyle/>
                    <a:p>
                      <a:r>
                        <a:rPr lang="en-US" sz="1500" dirty="0"/>
                        <a:t>Obligated to  fully and faithfully administer government to achieve Council adopted outcomes</a:t>
                      </a:r>
                    </a:p>
                  </a:txBody>
                  <a:tcPr>
                    <a:solidFill>
                      <a:schemeClr val="accent3">
                        <a:lumMod val="60000"/>
                        <a:lumOff val="40000"/>
                      </a:schemeClr>
                    </a:solidFill>
                  </a:tcPr>
                </a:tc>
                <a:tc>
                  <a:txBody>
                    <a:bodyPr/>
                    <a:lstStyle/>
                    <a:p>
                      <a:r>
                        <a:rPr lang="en-US" sz="1500" dirty="0"/>
                        <a:t>No requirement to achieve the adopted outcomes of Council</a:t>
                      </a:r>
                    </a:p>
                  </a:txBody>
                  <a:tcPr>
                    <a:solidFill>
                      <a:schemeClr val="accent6">
                        <a:lumMod val="60000"/>
                        <a:lumOff val="40000"/>
                      </a:schemeClr>
                    </a:solidFill>
                  </a:tcPr>
                </a:tc>
                <a:extLst>
                  <a:ext uri="{0D108BD9-81ED-4DB2-BD59-A6C34878D82A}">
                    <a16:rowId xmlns:a16="http://schemas.microsoft.com/office/drawing/2014/main" val="3540913784"/>
                  </a:ext>
                </a:extLst>
              </a:tr>
            </a:tbl>
          </a:graphicData>
        </a:graphic>
      </p:graphicFrame>
    </p:spTree>
    <p:extLst>
      <p:ext uri="{BB962C8B-B14F-4D97-AF65-F5344CB8AC3E}">
        <p14:creationId xmlns:p14="http://schemas.microsoft.com/office/powerpoint/2010/main" val="1331871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0A82-7E8C-91A7-1B49-CBD14EE83094}"/>
              </a:ext>
            </a:extLst>
          </p:cNvPr>
          <p:cNvSpPr>
            <a:spLocks noGrp="1"/>
          </p:cNvSpPr>
          <p:nvPr>
            <p:ph type="title"/>
          </p:nvPr>
        </p:nvSpPr>
        <p:spPr/>
        <p:txBody>
          <a:bodyPr/>
          <a:lstStyle/>
          <a:p>
            <a:r>
              <a:rPr lang="en-US" dirty="0"/>
              <a:t>Role of Mayor</a:t>
            </a:r>
          </a:p>
        </p:txBody>
      </p:sp>
      <p:graphicFrame>
        <p:nvGraphicFramePr>
          <p:cNvPr id="10" name="Table 10">
            <a:extLst>
              <a:ext uri="{FF2B5EF4-FFF2-40B4-BE49-F238E27FC236}">
                <a16:creationId xmlns:a16="http://schemas.microsoft.com/office/drawing/2014/main" id="{30E30781-A02E-065F-2CA3-425AF88DFDCA}"/>
              </a:ext>
            </a:extLst>
          </p:cNvPr>
          <p:cNvGraphicFramePr>
            <a:graphicFrameLocks noGrp="1"/>
          </p:cNvGraphicFramePr>
          <p:nvPr>
            <p:ph idx="1"/>
            <p:extLst>
              <p:ext uri="{D42A27DB-BD31-4B8C-83A1-F6EECF244321}">
                <p14:modId xmlns:p14="http://schemas.microsoft.com/office/powerpoint/2010/main" val="2985057032"/>
              </p:ext>
            </p:extLst>
          </p:nvPr>
        </p:nvGraphicFramePr>
        <p:xfrm>
          <a:off x="457200" y="1120618"/>
          <a:ext cx="8229600" cy="3749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304894230"/>
                    </a:ext>
                  </a:extLst>
                </a:gridCol>
                <a:gridCol w="4114800">
                  <a:extLst>
                    <a:ext uri="{9D8B030D-6E8A-4147-A177-3AD203B41FA5}">
                      <a16:colId xmlns:a16="http://schemas.microsoft.com/office/drawing/2014/main" val="4289175320"/>
                    </a:ext>
                  </a:extLst>
                </a:gridCol>
              </a:tblGrid>
              <a:tr h="334348">
                <a:tc>
                  <a:txBody>
                    <a:bodyPr/>
                    <a:lstStyle/>
                    <a:p>
                      <a:r>
                        <a:rPr lang="en-US" sz="1600" dirty="0"/>
                        <a:t>Council-Manager</a:t>
                      </a:r>
                    </a:p>
                  </a:txBody>
                  <a:tcPr/>
                </a:tc>
                <a:tc>
                  <a:txBody>
                    <a:bodyPr/>
                    <a:lstStyle/>
                    <a:p>
                      <a:r>
                        <a:rPr lang="en-US" sz="1600" dirty="0"/>
                        <a:t>Mayor-Council</a:t>
                      </a:r>
                    </a:p>
                  </a:txBody>
                  <a:tcPr/>
                </a:tc>
                <a:extLst>
                  <a:ext uri="{0D108BD9-81ED-4DB2-BD59-A6C34878D82A}">
                    <a16:rowId xmlns:a16="http://schemas.microsoft.com/office/drawing/2014/main" val="3952994173"/>
                  </a:ext>
                </a:extLst>
              </a:tr>
              <a:tr h="334348">
                <a:tc>
                  <a:txBody>
                    <a:bodyPr/>
                    <a:lstStyle/>
                    <a:p>
                      <a:r>
                        <a:rPr lang="en-US" sz="1600" dirty="0"/>
                        <a:t>Advance a vision for the city</a:t>
                      </a:r>
                    </a:p>
                  </a:txBody>
                  <a:tcPr/>
                </a:tc>
                <a:tc>
                  <a:txBody>
                    <a:bodyPr/>
                    <a:lstStyle/>
                    <a:p>
                      <a:r>
                        <a:rPr lang="en-US" sz="1600" dirty="0"/>
                        <a:t>Advance a vision for the city</a:t>
                      </a:r>
                    </a:p>
                  </a:txBody>
                  <a:tcPr/>
                </a:tc>
                <a:extLst>
                  <a:ext uri="{0D108BD9-81ED-4DB2-BD59-A6C34878D82A}">
                    <a16:rowId xmlns:a16="http://schemas.microsoft.com/office/drawing/2014/main" val="2589473973"/>
                  </a:ext>
                </a:extLst>
              </a:tr>
              <a:tr h="334348">
                <a:tc>
                  <a:txBody>
                    <a:bodyPr/>
                    <a:lstStyle/>
                    <a:p>
                      <a:r>
                        <a:rPr lang="en-US" sz="1600" dirty="0"/>
                        <a:t>Serve as official spokesperson for the city</a:t>
                      </a:r>
                    </a:p>
                  </a:txBody>
                  <a:tcPr/>
                </a:tc>
                <a:tc>
                  <a:txBody>
                    <a:bodyPr/>
                    <a:lstStyle/>
                    <a:p>
                      <a:r>
                        <a:rPr lang="en-US" sz="1600" dirty="0"/>
                        <a:t>Serve as official spokesperson for the city</a:t>
                      </a:r>
                    </a:p>
                  </a:txBody>
                  <a:tcPr/>
                </a:tc>
                <a:extLst>
                  <a:ext uri="{0D108BD9-81ED-4DB2-BD59-A6C34878D82A}">
                    <a16:rowId xmlns:a16="http://schemas.microsoft.com/office/drawing/2014/main" val="3214385559"/>
                  </a:ext>
                </a:extLst>
              </a:tr>
              <a:tr h="334348">
                <a:tc>
                  <a:txBody>
                    <a:bodyPr/>
                    <a:lstStyle/>
                    <a:p>
                      <a:r>
                        <a:rPr lang="en-US" sz="1600" dirty="0"/>
                        <a:t>Serve as ceremonial head of the city</a:t>
                      </a:r>
                    </a:p>
                  </a:txBody>
                  <a:tcPr/>
                </a:tc>
                <a:tc>
                  <a:txBody>
                    <a:bodyPr/>
                    <a:lstStyle/>
                    <a:p>
                      <a:r>
                        <a:rPr lang="en-US" sz="1600" dirty="0"/>
                        <a:t>Serve as ceremonial head of the city</a:t>
                      </a:r>
                    </a:p>
                  </a:txBody>
                  <a:tcPr/>
                </a:tc>
                <a:extLst>
                  <a:ext uri="{0D108BD9-81ED-4DB2-BD59-A6C34878D82A}">
                    <a16:rowId xmlns:a16="http://schemas.microsoft.com/office/drawing/2014/main" val="2742726652"/>
                  </a:ext>
                </a:extLst>
              </a:tr>
              <a:tr h="334348">
                <a:tc>
                  <a:txBody>
                    <a:bodyPr/>
                    <a:lstStyle/>
                    <a:p>
                      <a:r>
                        <a:rPr lang="en-US" sz="1600" dirty="0"/>
                        <a:t>Meet with constituents</a:t>
                      </a:r>
                    </a:p>
                  </a:txBody>
                  <a:tcPr/>
                </a:tc>
                <a:tc>
                  <a:txBody>
                    <a:bodyPr/>
                    <a:lstStyle/>
                    <a:p>
                      <a:r>
                        <a:rPr lang="en-US" sz="1600" dirty="0"/>
                        <a:t>Meet with constituents</a:t>
                      </a:r>
                    </a:p>
                  </a:txBody>
                  <a:tcPr/>
                </a:tc>
                <a:extLst>
                  <a:ext uri="{0D108BD9-81ED-4DB2-BD59-A6C34878D82A}">
                    <a16:rowId xmlns:a16="http://schemas.microsoft.com/office/drawing/2014/main" val="2147549912"/>
                  </a:ext>
                </a:extLst>
              </a:tr>
              <a:tr h="334348">
                <a:tc>
                  <a:txBody>
                    <a:bodyPr/>
                    <a:lstStyle/>
                    <a:p>
                      <a:r>
                        <a:rPr lang="en-US" sz="1600" dirty="0"/>
                        <a:t>Identify solutions to citywide problems</a:t>
                      </a:r>
                    </a:p>
                  </a:txBody>
                  <a:tcPr/>
                </a:tc>
                <a:tc>
                  <a:txBody>
                    <a:bodyPr/>
                    <a:lstStyle/>
                    <a:p>
                      <a:r>
                        <a:rPr lang="en-US" sz="1600" dirty="0"/>
                        <a:t>Identify solutions to citywide problems</a:t>
                      </a:r>
                    </a:p>
                  </a:txBody>
                  <a:tcPr/>
                </a:tc>
                <a:extLst>
                  <a:ext uri="{0D108BD9-81ED-4DB2-BD59-A6C34878D82A}">
                    <a16:rowId xmlns:a16="http://schemas.microsoft.com/office/drawing/2014/main" val="3540913784"/>
                  </a:ext>
                </a:extLst>
              </a:tr>
              <a:tr h="577094">
                <a:tc>
                  <a:txBody>
                    <a:bodyPr/>
                    <a:lstStyle/>
                    <a:p>
                      <a:r>
                        <a:rPr lang="en-US" sz="1600" dirty="0"/>
                        <a:t>Develop policy recommendations for Council consideration</a:t>
                      </a:r>
                    </a:p>
                  </a:txBody>
                  <a:tcPr/>
                </a:tc>
                <a:tc>
                  <a:txBody>
                    <a:bodyPr/>
                    <a:lstStyle/>
                    <a:p>
                      <a:r>
                        <a:rPr lang="en-US" sz="1600" dirty="0"/>
                        <a:t>Develop policy recommendations for Council consideration</a:t>
                      </a:r>
                    </a:p>
                  </a:txBody>
                  <a:tcPr/>
                </a:tc>
                <a:extLst>
                  <a:ext uri="{0D108BD9-81ED-4DB2-BD59-A6C34878D82A}">
                    <a16:rowId xmlns:a16="http://schemas.microsoft.com/office/drawing/2014/main" val="531621075"/>
                  </a:ext>
                </a:extLst>
              </a:tr>
              <a:tr h="577094">
                <a:tc>
                  <a:txBody>
                    <a:bodyPr/>
                    <a:lstStyle/>
                    <a:p>
                      <a:r>
                        <a:rPr lang="en-US" sz="1600" dirty="0"/>
                        <a:t>Set Council agenda and run oversee all Council meetings</a:t>
                      </a:r>
                    </a:p>
                  </a:txBody>
                  <a:tcPr>
                    <a:solidFill>
                      <a:schemeClr val="accent6">
                        <a:lumMod val="60000"/>
                        <a:lumOff val="40000"/>
                      </a:schemeClr>
                    </a:solidFill>
                  </a:tcPr>
                </a:tc>
                <a:tc>
                  <a:txBody>
                    <a:bodyPr/>
                    <a:lstStyle/>
                    <a:p>
                      <a:r>
                        <a:rPr lang="en-US" sz="1600" dirty="0"/>
                        <a:t>Run daily operation of Government and oversee all department heads</a:t>
                      </a:r>
                    </a:p>
                  </a:txBody>
                  <a:tcPr>
                    <a:solidFill>
                      <a:schemeClr val="accent6">
                        <a:lumMod val="60000"/>
                        <a:lumOff val="40000"/>
                      </a:schemeClr>
                    </a:solidFill>
                  </a:tcPr>
                </a:tc>
                <a:extLst>
                  <a:ext uri="{0D108BD9-81ED-4DB2-BD59-A6C34878D82A}">
                    <a16:rowId xmlns:a16="http://schemas.microsoft.com/office/drawing/2014/main" val="263534533"/>
                  </a:ext>
                </a:extLst>
              </a:tr>
              <a:tr h="577094">
                <a:tc>
                  <a:txBody>
                    <a:bodyPr/>
                    <a:lstStyle/>
                    <a:p>
                      <a:r>
                        <a:rPr lang="en-US" sz="1600" dirty="0"/>
                        <a:t>Vote on all items before Council with a city-wide perspective</a:t>
                      </a:r>
                    </a:p>
                  </a:txBody>
                  <a:tcPr>
                    <a:solidFill>
                      <a:schemeClr val="accent6">
                        <a:lumMod val="40000"/>
                        <a:lumOff val="60000"/>
                      </a:schemeClr>
                    </a:solidFill>
                  </a:tcPr>
                </a:tc>
                <a:tc>
                  <a:txBody>
                    <a:bodyPr/>
                    <a:lstStyle/>
                    <a:p>
                      <a:r>
                        <a:rPr lang="en-US" sz="1600" dirty="0"/>
                        <a:t>Veto any Council action they disagree with</a:t>
                      </a:r>
                    </a:p>
                  </a:txBody>
                  <a:tcPr>
                    <a:solidFill>
                      <a:schemeClr val="accent6">
                        <a:lumMod val="40000"/>
                        <a:lumOff val="60000"/>
                      </a:schemeClr>
                    </a:solidFill>
                  </a:tcPr>
                </a:tc>
                <a:extLst>
                  <a:ext uri="{0D108BD9-81ED-4DB2-BD59-A6C34878D82A}">
                    <a16:rowId xmlns:a16="http://schemas.microsoft.com/office/drawing/2014/main" val="302826760"/>
                  </a:ext>
                </a:extLst>
              </a:tr>
            </a:tbl>
          </a:graphicData>
        </a:graphic>
      </p:graphicFrame>
    </p:spTree>
    <p:extLst>
      <p:ext uri="{BB962C8B-B14F-4D97-AF65-F5344CB8AC3E}">
        <p14:creationId xmlns:p14="http://schemas.microsoft.com/office/powerpoint/2010/main" val="237616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6200ABE195AF498754AB87CFCE0509" ma:contentTypeVersion="4" ma:contentTypeDescription="Create a new document." ma:contentTypeScope="" ma:versionID="3e585c12290edb3b5a3bee3c80a7de4b">
  <xsd:schema xmlns:xsd="http://www.w3.org/2001/XMLSchema" xmlns:xs="http://www.w3.org/2001/XMLSchema" xmlns:p="http://schemas.microsoft.com/office/2006/metadata/properties" xmlns:ns2="f64246c0-eed9-450d-bfec-054d5bcfe292" xmlns:ns3="052060eb-0248-4bdb-ab91-b068c93e5d1f" targetNamespace="http://schemas.microsoft.com/office/2006/metadata/properties" ma:root="true" ma:fieldsID="0c5692d8cb98a03b42f4c050268af4f7" ns2:_="" ns3:_="">
    <xsd:import namespace="f64246c0-eed9-450d-bfec-054d5bcfe292"/>
    <xsd:import namespace="052060eb-0248-4bdb-ab91-b068c93e5d1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246c0-eed9-450d-bfec-054d5bcfe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2060eb-0248-4bdb-ab91-b068c93e5d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ECF020-3F2D-40B9-80AF-1B081A0489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4246c0-eed9-450d-bfec-054d5bcfe292"/>
    <ds:schemaRef ds:uri="052060eb-0248-4bdb-ab91-b068c93e5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25E4BE-2041-4662-AE42-981C8922CBC6}">
  <ds:schemaRefs>
    <ds:schemaRef ds:uri="http://schemas.microsoft.com/sharepoint/v3/contenttype/forms"/>
  </ds:schemaRefs>
</ds:datastoreItem>
</file>

<file path=customXml/itemProps3.xml><?xml version="1.0" encoding="utf-8"?>
<ds:datastoreItem xmlns:ds="http://schemas.openxmlformats.org/officeDocument/2006/customXml" ds:itemID="{D6FE163C-2787-4CAB-8E82-610F6DE8C31F}">
  <ds:schemaRefs>
    <ds:schemaRef ds:uri="f64246c0-eed9-450d-bfec-054d5bcfe292"/>
    <ds:schemaRef ds:uri="http://purl.org/dc/dcmitype/"/>
    <ds:schemaRef ds:uri="052060eb-0248-4bdb-ab91-b068c93e5d1f"/>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4595</TotalTime>
  <Words>4262</Words>
  <Application>Microsoft Office PowerPoint</Application>
  <PresentationFormat>On-screen Show (16:9)</PresentationFormat>
  <Paragraphs>306</Paragraphs>
  <Slides>36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Franklin Gothic Heavy</vt:lpstr>
      <vt:lpstr>Helvetica</vt:lpstr>
      <vt:lpstr>Times New Roman</vt:lpstr>
      <vt:lpstr>Wingdings</vt:lpstr>
      <vt:lpstr>Office Theme</vt:lpstr>
      <vt:lpstr>PowerPoint Presentation</vt:lpstr>
      <vt:lpstr>U.S. Constitutional Federal Republic</vt:lpstr>
      <vt:lpstr>Federal and State Powers</vt:lpstr>
      <vt:lpstr>Understanding Local Government</vt:lpstr>
      <vt:lpstr>Forms of Local Government</vt:lpstr>
      <vt:lpstr>History of U.S. Local Government</vt:lpstr>
      <vt:lpstr>Form of Government  by Population</vt:lpstr>
      <vt:lpstr>Manager v. Mayor as CEO</vt:lpstr>
      <vt:lpstr>Role of Mayor</vt:lpstr>
      <vt:lpstr>Form of Government Considerations</vt:lpstr>
      <vt:lpstr>Administration-Politics Dichotomy</vt:lpstr>
      <vt:lpstr>PowerPoint Presentation</vt:lpstr>
      <vt:lpstr>PowerPoint Presentation</vt:lpstr>
      <vt:lpstr>PowerPoint Presentation</vt:lpstr>
      <vt:lpstr>PowerPoint Presentation</vt:lpstr>
      <vt:lpstr>PowerPoint Presentation</vt:lpstr>
      <vt:lpstr>Why Council-Manager is Preferred Form of Local Government</vt:lpstr>
      <vt:lpstr>Collaborative Government</vt:lpstr>
      <vt:lpstr>How It Works Appointing a Manager</vt:lpstr>
      <vt:lpstr>How It Works Hiring Staff</vt:lpstr>
      <vt:lpstr>How It Works Budget Process</vt:lpstr>
      <vt:lpstr>Role of City Manager</vt:lpstr>
      <vt:lpstr>Value Proposition</vt:lpstr>
      <vt:lpstr>WalletHub’s Best Run Cities</vt:lpstr>
      <vt:lpstr>WalletHub’s Best Run Cities</vt:lpstr>
      <vt:lpstr>Research Findings</vt:lpstr>
      <vt:lpstr>Research Findings</vt:lpstr>
      <vt:lpstr>Key Questions for Consideration</vt:lpstr>
      <vt:lpstr>Key Questions to Consider</vt:lpstr>
      <vt:lpstr>Key Questions to Consider</vt:lpstr>
      <vt:lpstr>Key Questions to Consider</vt:lpstr>
      <vt:lpstr>Key Questions to Consider</vt:lpstr>
      <vt:lpstr>Key Questions to Consider</vt:lpstr>
      <vt:lpstr>Questions?</vt:lpstr>
      <vt:lpstr>Bibliography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Leverett</dc:creator>
  <cp:lastModifiedBy>Pat McGinnis</cp:lastModifiedBy>
  <cp:revision>349</cp:revision>
  <dcterms:modified xsi:type="dcterms:W3CDTF">2024-03-08T13:01:02Z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0x010100256200ABE195AF498754AB87CFCE0509</vt:lpwstr>
  </property>
  <property fmtid="{D5CDD505-2E9C-101B-9397-08002B2CF9AE}" pid="3" name="Topic Tags">
    <vt:lpwstr/>
  </property>
  <property fmtid="{D5CDD505-2E9C-101B-9397-08002B2CF9AE}" pid="4" name="Global Region/Country">
    <vt:lpwstr/>
  </property>
  <property fmtid="{D5CDD505-2E9C-101B-9397-08002B2CF9AE}" pid="5" name="Business Team">
    <vt:lpwstr>125;#Membership|5fcbe631-95b9-4e78-874b-514172cdc06a</vt:lpwstr>
  </property>
</Properties>
</file>